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4"/>
  </p:sldMasterIdLst>
  <p:notesMasterIdLst>
    <p:notesMasterId r:id="rId18"/>
  </p:notesMasterIdLst>
  <p:handoutMasterIdLst>
    <p:handoutMasterId r:id="rId19"/>
  </p:handoutMasterIdLst>
  <p:sldIdLst>
    <p:sldId id="435" r:id="rId5"/>
    <p:sldId id="528" r:id="rId6"/>
    <p:sldId id="549" r:id="rId7"/>
    <p:sldId id="554" r:id="rId8"/>
    <p:sldId id="545" r:id="rId9"/>
    <p:sldId id="546" r:id="rId10"/>
    <p:sldId id="555" r:id="rId11"/>
    <p:sldId id="535" r:id="rId12"/>
    <p:sldId id="556" r:id="rId13"/>
    <p:sldId id="557" r:id="rId14"/>
    <p:sldId id="558" r:id="rId15"/>
    <p:sldId id="560" r:id="rId16"/>
    <p:sldId id="563" r:id="rId17"/>
  </p:sldIdLst>
  <p:sldSz cx="9144000" cy="6858000" type="overhead"/>
  <p:notesSz cx="7315200" cy="9601200"/>
  <p:custDataLst>
    <p:tags r:id="rId20"/>
  </p:custDataLst>
  <p:defaultTextStyle>
    <a:defPPr>
      <a:defRPr lang="en-US"/>
    </a:defPPr>
    <a:lvl1pPr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1pPr>
    <a:lvl2pPr marL="4572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2pPr>
    <a:lvl3pPr marL="9144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3pPr>
    <a:lvl4pPr marL="13716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4pPr>
    <a:lvl5pPr marL="18288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5pPr>
    <a:lvl6pPr marL="2286000" algn="l" defTabSz="914400" rtl="0" eaLnBrk="1" latinLnBrk="0" hangingPunct="1">
      <a:defRPr sz="2400" b="1" kern="1200">
        <a:solidFill>
          <a:srgbClr val="FF0000"/>
        </a:solidFill>
        <a:latin typeface="Times New Roman" pitchFamily="18" charset="0"/>
        <a:ea typeface="+mn-ea"/>
        <a:cs typeface="+mn-cs"/>
      </a:defRPr>
    </a:lvl6pPr>
    <a:lvl7pPr marL="2743200" algn="l" defTabSz="914400" rtl="0" eaLnBrk="1" latinLnBrk="0" hangingPunct="1">
      <a:defRPr sz="2400" b="1" kern="1200">
        <a:solidFill>
          <a:srgbClr val="FF0000"/>
        </a:solidFill>
        <a:latin typeface="Times New Roman" pitchFamily="18" charset="0"/>
        <a:ea typeface="+mn-ea"/>
        <a:cs typeface="+mn-cs"/>
      </a:defRPr>
    </a:lvl7pPr>
    <a:lvl8pPr marL="3200400" algn="l" defTabSz="914400" rtl="0" eaLnBrk="1" latinLnBrk="0" hangingPunct="1">
      <a:defRPr sz="2400" b="1" kern="1200">
        <a:solidFill>
          <a:srgbClr val="FF0000"/>
        </a:solidFill>
        <a:latin typeface="Times New Roman" pitchFamily="18" charset="0"/>
        <a:ea typeface="+mn-ea"/>
        <a:cs typeface="+mn-cs"/>
      </a:defRPr>
    </a:lvl8pPr>
    <a:lvl9pPr marL="3657600" algn="l" defTabSz="914400" rtl="0" eaLnBrk="1" latinLnBrk="0" hangingPunct="1">
      <a:defRPr sz="2400" b="1" kern="1200">
        <a:solidFill>
          <a:srgbClr val="FF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60033"/>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1" autoAdjust="0"/>
    <p:restoredTop sz="95184" autoAdjust="0"/>
  </p:normalViewPr>
  <p:slideViewPr>
    <p:cSldViewPr>
      <p:cViewPr varScale="1">
        <p:scale>
          <a:sx n="85" d="100"/>
          <a:sy n="85" d="100"/>
        </p:scale>
        <p:origin x="672" y="58"/>
      </p:cViewPr>
      <p:guideLst>
        <p:guide orient="horz" pos="2160"/>
        <p:guide pos="2880"/>
      </p:guideLst>
    </p:cSldViewPr>
  </p:slideViewPr>
  <p:outlineViewPr>
    <p:cViewPr>
      <p:scale>
        <a:sx n="33" d="100"/>
        <a:sy n="33" d="100"/>
      </p:scale>
      <p:origin x="0" y="263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06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ED467-0E42-4B52-87C6-297B17BE84EA}" type="doc">
      <dgm:prSet loTypeId="urn:microsoft.com/office/officeart/2005/8/layout/target3" loCatId="relationship" qsTypeId="urn:microsoft.com/office/officeart/2005/8/quickstyle/simple1#1" qsCatId="simple" csTypeId="urn:microsoft.com/office/officeart/2005/8/colors/accent1_2#1" csCatId="accent1"/>
      <dgm:spPr/>
      <dgm:t>
        <a:bodyPr/>
        <a:lstStyle/>
        <a:p>
          <a:endParaRPr lang="en-US"/>
        </a:p>
      </dgm:t>
    </dgm:pt>
    <dgm:pt modelId="{972AEEB0-5F32-4F7E-B2A9-E7E6A22C700A}">
      <dgm:prSet custT="1"/>
      <dgm:spPr/>
      <dgm:t>
        <a:bodyPr/>
        <a:lstStyle/>
        <a:p>
          <a:pPr rtl="0"/>
          <a:r>
            <a:rPr lang="en-US" sz="1200" b="1" dirty="0"/>
            <a:t>Secondary</a:t>
          </a:r>
          <a:r>
            <a:rPr lang="en-US" sz="700" b="1" dirty="0"/>
            <a:t> </a:t>
          </a:r>
          <a:r>
            <a:rPr lang="en-US" sz="1200" b="1" dirty="0"/>
            <a:t>Devices</a:t>
          </a:r>
          <a:endParaRPr lang="en-US" sz="1200" dirty="0"/>
        </a:p>
      </dgm:t>
    </dgm:pt>
    <dgm:pt modelId="{52A36A53-AD3E-414A-91CA-6937FBCEDED0}" type="parTrans" cxnId="{DE478B0B-3CEB-4AEB-9A41-EB915AE5B7F3}">
      <dgm:prSet/>
      <dgm:spPr/>
      <dgm:t>
        <a:bodyPr/>
        <a:lstStyle/>
        <a:p>
          <a:endParaRPr lang="en-US"/>
        </a:p>
      </dgm:t>
    </dgm:pt>
    <dgm:pt modelId="{5C756A32-8E6B-44DD-8EB1-05FDAFF083DB}" type="sibTrans" cxnId="{DE478B0B-3CEB-4AEB-9A41-EB915AE5B7F3}">
      <dgm:prSet/>
      <dgm:spPr/>
      <dgm:t>
        <a:bodyPr/>
        <a:lstStyle/>
        <a:p>
          <a:endParaRPr lang="en-US"/>
        </a:p>
      </dgm:t>
    </dgm:pt>
    <dgm:pt modelId="{FEB0672E-8967-496D-AFDB-DD19CE19E58C}" type="pres">
      <dgm:prSet presAssocID="{0BAED467-0E42-4B52-87C6-297B17BE84EA}" presName="Name0" presStyleCnt="0">
        <dgm:presLayoutVars>
          <dgm:chMax val="7"/>
          <dgm:dir/>
          <dgm:animLvl val="lvl"/>
          <dgm:resizeHandles val="exact"/>
        </dgm:presLayoutVars>
      </dgm:prSet>
      <dgm:spPr/>
    </dgm:pt>
    <dgm:pt modelId="{4474EB1F-20D0-437E-8AAE-CB5A5049EBCC}" type="pres">
      <dgm:prSet presAssocID="{972AEEB0-5F32-4F7E-B2A9-E7E6A22C700A}" presName="circle1" presStyleLbl="node1" presStyleIdx="0" presStyleCnt="1"/>
      <dgm:spPr/>
    </dgm:pt>
    <dgm:pt modelId="{4A79E276-4880-4DD0-BD1C-0E51A51B322D}" type="pres">
      <dgm:prSet presAssocID="{972AEEB0-5F32-4F7E-B2A9-E7E6A22C700A}" presName="space" presStyleCnt="0"/>
      <dgm:spPr/>
    </dgm:pt>
    <dgm:pt modelId="{7BA99735-082F-4B64-BDC4-27E13E647F05}" type="pres">
      <dgm:prSet presAssocID="{972AEEB0-5F32-4F7E-B2A9-E7E6A22C700A}" presName="rect1" presStyleLbl="alignAcc1" presStyleIdx="0" presStyleCnt="1" custLinFactNeighborX="-12195" custLinFactNeighborY="66666"/>
      <dgm:spPr/>
    </dgm:pt>
    <dgm:pt modelId="{9DD7911A-67C3-4D72-B8A4-4737BC7F1C50}" type="pres">
      <dgm:prSet presAssocID="{972AEEB0-5F32-4F7E-B2A9-E7E6A22C700A}" presName="rect1ParTxNoCh" presStyleLbl="alignAcc1" presStyleIdx="0" presStyleCnt="1">
        <dgm:presLayoutVars>
          <dgm:chMax val="1"/>
          <dgm:bulletEnabled val="1"/>
        </dgm:presLayoutVars>
      </dgm:prSet>
      <dgm:spPr/>
    </dgm:pt>
  </dgm:ptLst>
  <dgm:cxnLst>
    <dgm:cxn modelId="{DE478B0B-3CEB-4AEB-9A41-EB915AE5B7F3}" srcId="{0BAED467-0E42-4B52-87C6-297B17BE84EA}" destId="{972AEEB0-5F32-4F7E-B2A9-E7E6A22C700A}" srcOrd="0" destOrd="0" parTransId="{52A36A53-AD3E-414A-91CA-6937FBCEDED0}" sibTransId="{5C756A32-8E6B-44DD-8EB1-05FDAFF083DB}"/>
    <dgm:cxn modelId="{83F95A97-1E4A-488E-B6D7-F035409267FA}" type="presOf" srcId="{972AEEB0-5F32-4F7E-B2A9-E7E6A22C700A}" destId="{7BA99735-082F-4B64-BDC4-27E13E647F05}" srcOrd="0" destOrd="0" presId="urn:microsoft.com/office/officeart/2005/8/layout/target3"/>
    <dgm:cxn modelId="{264C88B3-F756-46B5-BD13-7ED80C00C507}" type="presOf" srcId="{972AEEB0-5F32-4F7E-B2A9-E7E6A22C700A}" destId="{9DD7911A-67C3-4D72-B8A4-4737BC7F1C50}" srcOrd="1" destOrd="0" presId="urn:microsoft.com/office/officeart/2005/8/layout/target3"/>
    <dgm:cxn modelId="{4464EAE4-E9DC-4534-9FED-4B0D0D7E0533}" type="presOf" srcId="{0BAED467-0E42-4B52-87C6-297B17BE84EA}" destId="{FEB0672E-8967-496D-AFDB-DD19CE19E58C}" srcOrd="0" destOrd="0" presId="urn:microsoft.com/office/officeart/2005/8/layout/target3"/>
    <dgm:cxn modelId="{490ED5FA-948F-4B84-B75B-794F1888F243}" type="presParOf" srcId="{FEB0672E-8967-496D-AFDB-DD19CE19E58C}" destId="{4474EB1F-20D0-437E-8AAE-CB5A5049EBCC}" srcOrd="0" destOrd="0" presId="urn:microsoft.com/office/officeart/2005/8/layout/target3"/>
    <dgm:cxn modelId="{20412328-AB37-4A50-9992-5856D604F45C}" type="presParOf" srcId="{FEB0672E-8967-496D-AFDB-DD19CE19E58C}" destId="{4A79E276-4880-4DD0-BD1C-0E51A51B322D}" srcOrd="1" destOrd="0" presId="urn:microsoft.com/office/officeart/2005/8/layout/target3"/>
    <dgm:cxn modelId="{84ACD41F-EB3F-4229-B429-B322664D355E}" type="presParOf" srcId="{FEB0672E-8967-496D-AFDB-DD19CE19E58C}" destId="{7BA99735-082F-4B64-BDC4-27E13E647F05}" srcOrd="2" destOrd="0" presId="urn:microsoft.com/office/officeart/2005/8/layout/target3"/>
    <dgm:cxn modelId="{B0389A18-8A8D-41FF-A53B-750AA7101072}" type="presParOf" srcId="{FEB0672E-8967-496D-AFDB-DD19CE19E58C}" destId="{9DD7911A-67C3-4D72-B8A4-4737BC7F1C50}"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465A4-32AD-4444-B86E-42F943512690}" type="doc">
      <dgm:prSet loTypeId="urn:microsoft.com/office/officeart/2005/8/layout/target3" loCatId="relationship" qsTypeId="urn:microsoft.com/office/officeart/2005/8/quickstyle/simple1#2" qsCatId="simple" csTypeId="urn:microsoft.com/office/officeart/2005/8/colors/accent1_2#2" csCatId="accent1"/>
      <dgm:spPr/>
      <dgm:t>
        <a:bodyPr/>
        <a:lstStyle/>
        <a:p>
          <a:endParaRPr lang="en-US"/>
        </a:p>
      </dgm:t>
    </dgm:pt>
    <dgm:pt modelId="{F18FDD40-3D43-49D1-B231-2BF5160C5530}">
      <dgm:prSet/>
      <dgm:spPr/>
      <dgm:t>
        <a:bodyPr/>
        <a:lstStyle/>
        <a:p>
          <a:pPr rtl="0"/>
          <a:r>
            <a:rPr lang="en-US" b="1" dirty="0"/>
            <a:t>After Detonation</a:t>
          </a:r>
          <a:endParaRPr lang="en-US" dirty="0"/>
        </a:p>
      </dgm:t>
    </dgm:pt>
    <dgm:pt modelId="{93CE082E-C9DD-421A-A704-3FB20C5E2652}" type="parTrans" cxnId="{66766F75-93DB-4D3F-B587-6B41DF5FFF20}">
      <dgm:prSet/>
      <dgm:spPr/>
      <dgm:t>
        <a:bodyPr/>
        <a:lstStyle/>
        <a:p>
          <a:endParaRPr lang="en-US"/>
        </a:p>
      </dgm:t>
    </dgm:pt>
    <dgm:pt modelId="{17064447-9E66-4FD0-84B4-5522E584863D}" type="sibTrans" cxnId="{66766F75-93DB-4D3F-B587-6B41DF5FFF20}">
      <dgm:prSet/>
      <dgm:spPr/>
      <dgm:t>
        <a:bodyPr/>
        <a:lstStyle/>
        <a:p>
          <a:endParaRPr lang="en-US"/>
        </a:p>
      </dgm:t>
    </dgm:pt>
    <dgm:pt modelId="{931719D6-D93B-47EC-B5FD-AC6C093262C7}" type="pres">
      <dgm:prSet presAssocID="{816465A4-32AD-4444-B86E-42F943512690}" presName="Name0" presStyleCnt="0">
        <dgm:presLayoutVars>
          <dgm:chMax val="7"/>
          <dgm:dir/>
          <dgm:animLvl val="lvl"/>
          <dgm:resizeHandles val="exact"/>
        </dgm:presLayoutVars>
      </dgm:prSet>
      <dgm:spPr/>
    </dgm:pt>
    <dgm:pt modelId="{6BCC60EC-7047-485C-A172-D210ACCD769A}" type="pres">
      <dgm:prSet presAssocID="{F18FDD40-3D43-49D1-B231-2BF5160C5530}" presName="circle1" presStyleLbl="node1" presStyleIdx="0" presStyleCnt="1"/>
      <dgm:spPr/>
    </dgm:pt>
    <dgm:pt modelId="{75D30EBE-4D53-4351-BB72-0DD66CDE07EF}" type="pres">
      <dgm:prSet presAssocID="{F18FDD40-3D43-49D1-B231-2BF5160C5530}" presName="space" presStyleCnt="0"/>
      <dgm:spPr/>
    </dgm:pt>
    <dgm:pt modelId="{30C5767D-C61A-4A00-B327-D3C279869FC8}" type="pres">
      <dgm:prSet presAssocID="{F18FDD40-3D43-49D1-B231-2BF5160C5530}" presName="rect1" presStyleLbl="alignAcc1" presStyleIdx="0" presStyleCnt="1"/>
      <dgm:spPr/>
    </dgm:pt>
    <dgm:pt modelId="{72D4453F-49B5-4AF4-AFFE-D73237A66721}" type="pres">
      <dgm:prSet presAssocID="{F18FDD40-3D43-49D1-B231-2BF5160C5530}" presName="rect1ParTxNoCh" presStyleLbl="alignAcc1" presStyleIdx="0" presStyleCnt="1">
        <dgm:presLayoutVars>
          <dgm:chMax val="1"/>
          <dgm:bulletEnabled val="1"/>
        </dgm:presLayoutVars>
      </dgm:prSet>
      <dgm:spPr/>
    </dgm:pt>
  </dgm:ptLst>
  <dgm:cxnLst>
    <dgm:cxn modelId="{1C3C341A-F807-41B9-8633-BEE9F1C9B96C}" type="presOf" srcId="{F18FDD40-3D43-49D1-B231-2BF5160C5530}" destId="{72D4453F-49B5-4AF4-AFFE-D73237A66721}" srcOrd="1" destOrd="0" presId="urn:microsoft.com/office/officeart/2005/8/layout/target3"/>
    <dgm:cxn modelId="{66766F75-93DB-4D3F-B587-6B41DF5FFF20}" srcId="{816465A4-32AD-4444-B86E-42F943512690}" destId="{F18FDD40-3D43-49D1-B231-2BF5160C5530}" srcOrd="0" destOrd="0" parTransId="{93CE082E-C9DD-421A-A704-3FB20C5E2652}" sibTransId="{17064447-9E66-4FD0-84B4-5522E584863D}"/>
    <dgm:cxn modelId="{5DA36790-0D3A-4F0B-A36A-83630B52E843}" type="presOf" srcId="{F18FDD40-3D43-49D1-B231-2BF5160C5530}" destId="{30C5767D-C61A-4A00-B327-D3C279869FC8}" srcOrd="0" destOrd="0" presId="urn:microsoft.com/office/officeart/2005/8/layout/target3"/>
    <dgm:cxn modelId="{6DC7E0E9-1DC4-4BA7-B1C1-9C5C589D9568}" type="presOf" srcId="{816465A4-32AD-4444-B86E-42F943512690}" destId="{931719D6-D93B-47EC-B5FD-AC6C093262C7}" srcOrd="0" destOrd="0" presId="urn:microsoft.com/office/officeart/2005/8/layout/target3"/>
    <dgm:cxn modelId="{17CD03A0-1726-460A-9671-4F6660684617}" type="presParOf" srcId="{931719D6-D93B-47EC-B5FD-AC6C093262C7}" destId="{6BCC60EC-7047-485C-A172-D210ACCD769A}" srcOrd="0" destOrd="0" presId="urn:microsoft.com/office/officeart/2005/8/layout/target3"/>
    <dgm:cxn modelId="{E72715F2-CD29-4851-848F-CE306E403538}" type="presParOf" srcId="{931719D6-D93B-47EC-B5FD-AC6C093262C7}" destId="{75D30EBE-4D53-4351-BB72-0DD66CDE07EF}" srcOrd="1" destOrd="0" presId="urn:microsoft.com/office/officeart/2005/8/layout/target3"/>
    <dgm:cxn modelId="{60A95A0E-BFBC-44FB-BE60-4165FBD93F18}" type="presParOf" srcId="{931719D6-D93B-47EC-B5FD-AC6C093262C7}" destId="{30C5767D-C61A-4A00-B327-D3C279869FC8}" srcOrd="2" destOrd="0" presId="urn:microsoft.com/office/officeart/2005/8/layout/target3"/>
    <dgm:cxn modelId="{8F76B3E0-467D-48C7-ABE5-8D7BB327877B}" type="presParOf" srcId="{931719D6-D93B-47EC-B5FD-AC6C093262C7}" destId="{72D4453F-49B5-4AF4-AFFE-D73237A66721}" srcOrd="3" destOrd="0" presId="urn:microsoft.com/office/officeart/2005/8/layout/targe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5BBA0-523F-47CE-AA92-92EC50DCA75B}" type="doc">
      <dgm:prSet loTypeId="urn:microsoft.com/office/officeart/2005/8/layout/target3" loCatId="relationship" qsTypeId="urn:microsoft.com/office/officeart/2005/8/quickstyle/simple1#3" qsCatId="simple" csTypeId="urn:microsoft.com/office/officeart/2005/8/colors/accent1_2#3" csCatId="accent1"/>
      <dgm:spPr/>
      <dgm:t>
        <a:bodyPr/>
        <a:lstStyle/>
        <a:p>
          <a:endParaRPr lang="en-US"/>
        </a:p>
      </dgm:t>
    </dgm:pt>
    <dgm:pt modelId="{2F8095BE-F409-445D-B71C-AFBEB41AACFD}">
      <dgm:prSet/>
      <dgm:spPr/>
      <dgm:t>
        <a:bodyPr/>
        <a:lstStyle/>
        <a:p>
          <a:pPr rtl="0"/>
          <a:r>
            <a:rPr lang="en-US" b="1" dirty="0"/>
            <a:t>Robot After Detonation</a:t>
          </a:r>
          <a:endParaRPr lang="en-US" dirty="0"/>
        </a:p>
      </dgm:t>
    </dgm:pt>
    <dgm:pt modelId="{BA202A85-05CF-4D93-8C16-BB04D96CB5C7}" type="parTrans" cxnId="{CB4E979C-4B60-4096-A72B-0A6B04DF69B9}">
      <dgm:prSet/>
      <dgm:spPr/>
      <dgm:t>
        <a:bodyPr/>
        <a:lstStyle/>
        <a:p>
          <a:endParaRPr lang="en-US"/>
        </a:p>
      </dgm:t>
    </dgm:pt>
    <dgm:pt modelId="{45646E37-0EB4-4334-8467-CC9FD7AFD761}" type="sibTrans" cxnId="{CB4E979C-4B60-4096-A72B-0A6B04DF69B9}">
      <dgm:prSet/>
      <dgm:spPr/>
      <dgm:t>
        <a:bodyPr/>
        <a:lstStyle/>
        <a:p>
          <a:endParaRPr lang="en-US"/>
        </a:p>
      </dgm:t>
    </dgm:pt>
    <dgm:pt modelId="{83ACE8CB-7AA0-481A-9802-4DC91EA6C1F3}" type="pres">
      <dgm:prSet presAssocID="{B615BBA0-523F-47CE-AA92-92EC50DCA75B}" presName="Name0" presStyleCnt="0">
        <dgm:presLayoutVars>
          <dgm:chMax val="7"/>
          <dgm:dir/>
          <dgm:animLvl val="lvl"/>
          <dgm:resizeHandles val="exact"/>
        </dgm:presLayoutVars>
      </dgm:prSet>
      <dgm:spPr/>
    </dgm:pt>
    <dgm:pt modelId="{DF842925-6AEC-4A1C-98E3-03B593777FEF}" type="pres">
      <dgm:prSet presAssocID="{2F8095BE-F409-445D-B71C-AFBEB41AACFD}" presName="circle1" presStyleLbl="node1" presStyleIdx="0" presStyleCnt="1"/>
      <dgm:spPr/>
    </dgm:pt>
    <dgm:pt modelId="{8A0D913F-6D02-4447-9DEA-0D8E11CCCD82}" type="pres">
      <dgm:prSet presAssocID="{2F8095BE-F409-445D-B71C-AFBEB41AACFD}" presName="space" presStyleCnt="0"/>
      <dgm:spPr/>
    </dgm:pt>
    <dgm:pt modelId="{A1C31266-22CE-415D-AFCC-BB27080CAA2D}" type="pres">
      <dgm:prSet presAssocID="{2F8095BE-F409-445D-B71C-AFBEB41AACFD}" presName="rect1" presStyleLbl="alignAcc1" presStyleIdx="0" presStyleCnt="1"/>
      <dgm:spPr/>
    </dgm:pt>
    <dgm:pt modelId="{83006FDE-C70F-4946-ACEB-E63AD561BC44}" type="pres">
      <dgm:prSet presAssocID="{2F8095BE-F409-445D-B71C-AFBEB41AACFD}" presName="rect1ParTxNoCh" presStyleLbl="alignAcc1" presStyleIdx="0" presStyleCnt="1">
        <dgm:presLayoutVars>
          <dgm:chMax val="1"/>
          <dgm:bulletEnabled val="1"/>
        </dgm:presLayoutVars>
      </dgm:prSet>
      <dgm:spPr/>
    </dgm:pt>
  </dgm:ptLst>
  <dgm:cxnLst>
    <dgm:cxn modelId="{6E4DC221-C274-46C5-AA4E-23FAEBC840A7}" type="presOf" srcId="{2F8095BE-F409-445D-B71C-AFBEB41AACFD}" destId="{83006FDE-C70F-4946-ACEB-E63AD561BC44}" srcOrd="1" destOrd="0" presId="urn:microsoft.com/office/officeart/2005/8/layout/target3"/>
    <dgm:cxn modelId="{CB4E979C-4B60-4096-A72B-0A6B04DF69B9}" srcId="{B615BBA0-523F-47CE-AA92-92EC50DCA75B}" destId="{2F8095BE-F409-445D-B71C-AFBEB41AACFD}" srcOrd="0" destOrd="0" parTransId="{BA202A85-05CF-4D93-8C16-BB04D96CB5C7}" sibTransId="{45646E37-0EB4-4334-8467-CC9FD7AFD761}"/>
    <dgm:cxn modelId="{4A5912B2-7581-4712-881C-3B62C3F75D33}" type="presOf" srcId="{2F8095BE-F409-445D-B71C-AFBEB41AACFD}" destId="{A1C31266-22CE-415D-AFCC-BB27080CAA2D}" srcOrd="0" destOrd="0" presId="urn:microsoft.com/office/officeart/2005/8/layout/target3"/>
    <dgm:cxn modelId="{61CE2CEC-00FB-4170-8853-A46D43B256B4}" type="presOf" srcId="{B615BBA0-523F-47CE-AA92-92EC50DCA75B}" destId="{83ACE8CB-7AA0-481A-9802-4DC91EA6C1F3}" srcOrd="0" destOrd="0" presId="urn:microsoft.com/office/officeart/2005/8/layout/target3"/>
    <dgm:cxn modelId="{158889D2-5D9C-409F-932D-2C02D6703B3A}" type="presParOf" srcId="{83ACE8CB-7AA0-481A-9802-4DC91EA6C1F3}" destId="{DF842925-6AEC-4A1C-98E3-03B593777FEF}" srcOrd="0" destOrd="0" presId="urn:microsoft.com/office/officeart/2005/8/layout/target3"/>
    <dgm:cxn modelId="{EA0611A9-76EB-4F7B-88FD-633F3F348E1D}" type="presParOf" srcId="{83ACE8CB-7AA0-481A-9802-4DC91EA6C1F3}" destId="{8A0D913F-6D02-4447-9DEA-0D8E11CCCD82}" srcOrd="1" destOrd="0" presId="urn:microsoft.com/office/officeart/2005/8/layout/target3"/>
    <dgm:cxn modelId="{AF56A537-EC1F-4B13-8B14-DF51D26F0A5D}" type="presParOf" srcId="{83ACE8CB-7AA0-481A-9802-4DC91EA6C1F3}" destId="{A1C31266-22CE-415D-AFCC-BB27080CAA2D}" srcOrd="2" destOrd="0" presId="urn:microsoft.com/office/officeart/2005/8/layout/target3"/>
    <dgm:cxn modelId="{29FAE432-9FDC-4788-8F48-1FBF2E346B8D}" type="presParOf" srcId="{83ACE8CB-7AA0-481A-9802-4DC91EA6C1F3}" destId="{83006FDE-C70F-4946-ACEB-E63AD561BC44}" srcOrd="3" destOrd="0" presId="urn:microsoft.com/office/officeart/2005/8/layout/targe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4EB1F-20D0-437E-8AAE-CB5A5049EBCC}">
      <dsp:nvSpPr>
        <dsp:cNvPr id="0" name=""/>
        <dsp:cNvSpPr/>
      </dsp:nvSpPr>
      <dsp:spPr>
        <a:xfrm>
          <a:off x="0" y="0"/>
          <a:ext cx="207817" cy="207817"/>
        </a:xfrm>
        <a:prstGeom prst="pie">
          <a:avLst>
            <a:gd name="adj1" fmla="val 5400000"/>
            <a:gd name="adj2" fmla="val 162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99735-082F-4B64-BDC4-27E13E647F05}">
      <dsp:nvSpPr>
        <dsp:cNvPr id="0" name=""/>
        <dsp:cNvSpPr/>
      </dsp:nvSpPr>
      <dsp:spPr>
        <a:xfrm>
          <a:off x="0" y="0"/>
          <a:ext cx="1572491" cy="207817"/>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t>Secondary</a:t>
          </a:r>
          <a:r>
            <a:rPr lang="en-US" sz="700" b="1" kern="1200" dirty="0"/>
            <a:t> </a:t>
          </a:r>
          <a:r>
            <a:rPr lang="en-US" sz="1200" b="1" kern="1200" dirty="0"/>
            <a:t>Devices</a:t>
          </a:r>
          <a:endParaRPr lang="en-US" sz="1200" kern="1200" dirty="0"/>
        </a:p>
      </dsp:txBody>
      <dsp:txXfrm>
        <a:off x="0" y="0"/>
        <a:ext cx="1572491" cy="207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60EC-7047-485C-A172-D210ACCD769A}">
      <dsp:nvSpPr>
        <dsp:cNvPr id="0" name=""/>
        <dsp:cNvSpPr/>
      </dsp:nvSpPr>
      <dsp:spPr>
        <a:xfrm>
          <a:off x="0" y="0"/>
          <a:ext cx="235029" cy="235029"/>
        </a:xfrm>
        <a:prstGeom prst="pie">
          <a:avLst>
            <a:gd name="adj1" fmla="val 5400000"/>
            <a:gd name="adj2" fmla="val 162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5767D-C61A-4A00-B327-D3C279869FC8}">
      <dsp:nvSpPr>
        <dsp:cNvPr id="0" name=""/>
        <dsp:cNvSpPr/>
      </dsp:nvSpPr>
      <dsp:spPr>
        <a:xfrm>
          <a:off x="117514" y="0"/>
          <a:ext cx="1185086" cy="235029"/>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After Detonation</a:t>
          </a:r>
          <a:endParaRPr lang="en-US" sz="1000" kern="1200" dirty="0"/>
        </a:p>
      </dsp:txBody>
      <dsp:txXfrm>
        <a:off x="117514" y="0"/>
        <a:ext cx="1185086" cy="235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42925-6AEC-4A1C-98E3-03B593777FEF}">
      <dsp:nvSpPr>
        <dsp:cNvPr id="0" name=""/>
        <dsp:cNvSpPr/>
      </dsp:nvSpPr>
      <dsp:spPr>
        <a:xfrm>
          <a:off x="0" y="0"/>
          <a:ext cx="235029" cy="235029"/>
        </a:xfrm>
        <a:prstGeom prst="pie">
          <a:avLst>
            <a:gd name="adj1" fmla="val 5400000"/>
            <a:gd name="adj2" fmla="val 1620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31266-22CE-415D-AFCC-BB27080CAA2D}">
      <dsp:nvSpPr>
        <dsp:cNvPr id="0" name=""/>
        <dsp:cNvSpPr/>
      </dsp:nvSpPr>
      <dsp:spPr>
        <a:xfrm>
          <a:off x="117514" y="0"/>
          <a:ext cx="2064063" cy="235029"/>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dirty="0"/>
            <a:t>Robot After Detonation</a:t>
          </a:r>
          <a:endParaRPr lang="en-US" sz="1000" kern="1200" dirty="0"/>
        </a:p>
      </dsp:txBody>
      <dsp:txXfrm>
        <a:off x="117514" y="0"/>
        <a:ext cx="2064063" cy="2350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50" name="Rectangle 6"/>
          <p:cNvSpPr>
            <a:spLocks noGrp="1" noChangeArrowheads="1"/>
          </p:cNvSpPr>
          <p:nvPr>
            <p:ph type="hdr" sz="quarter"/>
          </p:nvPr>
        </p:nvSpPr>
        <p:spPr bwMode="auto">
          <a:xfrm>
            <a:off x="762000" y="457200"/>
            <a:ext cx="3170238" cy="481013"/>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5200">
              <a:lnSpc>
                <a:spcPct val="100000"/>
              </a:lnSpc>
              <a:defRPr sz="800" i="1">
                <a:solidFill>
                  <a:schemeClr val="tx1"/>
                </a:solidFill>
                <a:effectLst/>
                <a:latin typeface="Arial" charset="0"/>
              </a:defRPr>
            </a:lvl1pPr>
          </a:lstStyle>
          <a:p>
            <a:pPr>
              <a:defRPr/>
            </a:pPr>
            <a:r>
              <a:rPr lang="en-US" dirty="0"/>
              <a:t>Search/Tactical Site Exploitation Course</a:t>
            </a:r>
          </a:p>
          <a:p>
            <a:pPr>
              <a:defRPr/>
            </a:pPr>
            <a:r>
              <a:rPr lang="en-US" dirty="0"/>
              <a:t>Module 12 – Occupied Building Search</a:t>
            </a:r>
          </a:p>
        </p:txBody>
      </p:sp>
      <p:sp>
        <p:nvSpPr>
          <p:cNvPr id="262151" name="Rectangle 7"/>
          <p:cNvSpPr>
            <a:spLocks noGrp="1" noChangeArrowheads="1"/>
          </p:cNvSpPr>
          <p:nvPr>
            <p:ph type="sldNum" sz="quarter" idx="3"/>
          </p:nvPr>
        </p:nvSpPr>
        <p:spPr bwMode="auto">
          <a:xfrm>
            <a:off x="0" y="9202738"/>
            <a:ext cx="7313613" cy="398462"/>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defTabSz="965200">
              <a:lnSpc>
                <a:spcPct val="100000"/>
              </a:lnSpc>
              <a:defRPr sz="800" b="0">
                <a:solidFill>
                  <a:schemeClr val="tx1"/>
                </a:solidFill>
                <a:effectLst/>
                <a:latin typeface="Arial" charset="0"/>
              </a:defRPr>
            </a:lvl1pPr>
          </a:lstStyle>
          <a:p>
            <a:pPr>
              <a:defRPr/>
            </a:pPr>
            <a:r>
              <a:rPr lang="en-US" dirty="0"/>
              <a:t>FOR OFFICIAL USE ONLY</a:t>
            </a:r>
          </a:p>
          <a:p>
            <a:pPr>
              <a:defRPr/>
            </a:pPr>
            <a:r>
              <a:rPr lang="en-US" dirty="0"/>
              <a:t>N - </a:t>
            </a:r>
            <a:fld id="{6B105645-6F32-4490-A65F-488FECA88832}" type="slidenum">
              <a:rPr lang="en-US"/>
              <a:pPr>
                <a:defRPr/>
              </a:pPr>
              <a:t>‹#›</a:t>
            </a:fld>
            <a:endParaRPr lang="en-US" dirty="0"/>
          </a:p>
        </p:txBody>
      </p:sp>
    </p:spTree>
    <p:extLst>
      <p:ext uri="{BB962C8B-B14F-4D97-AF65-F5344CB8AC3E}">
        <p14:creationId xmlns:p14="http://schemas.microsoft.com/office/powerpoint/2010/main" val="382229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l" defTabSz="966788">
              <a:lnSpc>
                <a:spcPct val="100000"/>
              </a:lnSpc>
              <a:defRPr sz="1200" b="0">
                <a:solidFill>
                  <a:schemeClr val="tx1"/>
                </a:solidFill>
                <a:effectLst/>
                <a:latin typeface="Arial" charset="0"/>
              </a:defRPr>
            </a:lvl1pPr>
          </a:lstStyle>
          <a:p>
            <a:pPr>
              <a:defRPr/>
            </a:pPr>
            <a:r>
              <a:rPr lang="en-US" dirty="0"/>
              <a:t>Search / Tactical Site Exploitation (TSE)</a:t>
            </a:r>
          </a:p>
        </p:txBody>
      </p:sp>
      <p:sp>
        <p:nvSpPr>
          <p:cNvPr id="327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6788">
              <a:lnSpc>
                <a:spcPct val="100000"/>
              </a:lnSpc>
              <a:defRPr sz="1200" b="0">
                <a:solidFill>
                  <a:schemeClr val="tx1"/>
                </a:solidFill>
                <a:effectLst/>
                <a:latin typeface="Arial" charset="0"/>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l" defTabSz="966788">
              <a:lnSpc>
                <a:spcPct val="100000"/>
              </a:lnSpc>
              <a:defRPr sz="1200" b="0">
                <a:solidFill>
                  <a:schemeClr val="tx1"/>
                </a:solidFill>
                <a:effectLst/>
                <a:latin typeface="Arial" charset="0"/>
              </a:defRPr>
            </a:lvl1pPr>
          </a:lstStyle>
          <a:p>
            <a:pPr>
              <a:defRPr/>
            </a:pPr>
            <a:endParaRPr lang="en-US" dirty="0"/>
          </a:p>
        </p:txBody>
      </p:sp>
      <p:sp>
        <p:nvSpPr>
          <p:cNvPr id="327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6788">
              <a:lnSpc>
                <a:spcPct val="100000"/>
              </a:lnSpc>
              <a:defRPr sz="1200" b="0">
                <a:solidFill>
                  <a:schemeClr val="tx1"/>
                </a:solidFill>
                <a:effectLst/>
                <a:latin typeface="Arial" charset="0"/>
              </a:defRPr>
            </a:lvl1pPr>
          </a:lstStyle>
          <a:p>
            <a:pPr>
              <a:defRPr/>
            </a:pPr>
            <a:fld id="{1F19E2C8-FB84-40B6-A254-4EAC6CC47819}" type="slidenum">
              <a:rPr lang="en-US"/>
              <a:pPr>
                <a:defRPr/>
              </a:pPr>
              <a:t>‹#›</a:t>
            </a:fld>
            <a:endParaRPr lang="en-US" dirty="0"/>
          </a:p>
        </p:txBody>
      </p:sp>
    </p:spTree>
    <p:extLst>
      <p:ext uri="{BB962C8B-B14F-4D97-AF65-F5344CB8AC3E}">
        <p14:creationId xmlns:p14="http://schemas.microsoft.com/office/powerpoint/2010/main" val="26525254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7300" y="720725"/>
            <a:ext cx="4800600" cy="3600450"/>
          </a:xfrm>
          <a:ln/>
        </p:spPr>
      </p:sp>
      <p:sp>
        <p:nvSpPr>
          <p:cNvPr id="53251" name="Rectangle 3"/>
          <p:cNvSpPr>
            <a:spLocks noGrp="1" noChangeArrowheads="1"/>
          </p:cNvSpPr>
          <p:nvPr>
            <p:ph type="body" idx="1"/>
          </p:nvPr>
        </p:nvSpPr>
        <p:spPr>
          <a:noFill/>
          <a:ln/>
        </p:spPr>
        <p:txBody>
          <a:bodyPr/>
          <a:lstStyle/>
          <a:p>
            <a:endParaRPr lang="en-AU" dirty="0"/>
          </a:p>
        </p:txBody>
      </p:sp>
    </p:spTree>
    <p:extLst>
      <p:ext uri="{BB962C8B-B14F-4D97-AF65-F5344CB8AC3E}">
        <p14:creationId xmlns:p14="http://schemas.microsoft.com/office/powerpoint/2010/main" val="217596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a:t>This photo is associated with previous slide</a:t>
            </a:r>
          </a:p>
          <a:p>
            <a:endParaRPr lang="en-US"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10</a:t>
            </a:fld>
            <a:endParaRPr lang="en-US" dirty="0"/>
          </a:p>
        </p:txBody>
      </p:sp>
    </p:spTree>
    <p:extLst>
      <p:ext uri="{BB962C8B-B14F-4D97-AF65-F5344CB8AC3E}">
        <p14:creationId xmlns:p14="http://schemas.microsoft.com/office/powerpoint/2010/main" val="35343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ct val="0"/>
              </a:spcBef>
              <a:defRPr/>
            </a:pPr>
            <a:r>
              <a:rPr lang="en-US" dirty="0"/>
              <a:t>This first story board deals with an incident that happened in Iraq.  This was a source driven incident and after establishing contact with an LN source at a check point near the home EOD were able to gather some information on the floor plans.  Upon arriving on scene they deployed a robot and began a remote recon of the house and surrounding area prior to entering.  The robot was maneuvered into the house and immediately identified 3-4 rooms.  The robot entered the 1st room and identified two doors.  EOD opted to search the room trough the right door.  This room opened to a 2nd room which contained nothing but debris.  The robot then proceeded to the 3rd room where it functioned a VO switch that initiated an IED.  EOD conducted a secondary search outside of the house and found evidence a further three IEDs had detonated during the initial blast.  During PBA, EOD identified two blast holes in rooms 1 and 3.  The team determined the main charge of each detonation to be consistent with a 130 mm projectile or mortar, which was partially, confirmed when fragmentation from a 130mm mortar was located in one of the blast hole.  No additional hazards were found.  </a:t>
            </a:r>
          </a:p>
          <a:p>
            <a:pPr>
              <a:spcBef>
                <a:spcPct val="0"/>
              </a:spcBef>
              <a:defRPr/>
            </a:pPr>
            <a:r>
              <a:rPr lang="en-US" dirty="0"/>
              <a:t>EOD also believes that there was no viable reason to protect this house to the extent that it was, and it was the team leader’s assessment that this was a complex IED designed to attack first responders.  The adversary intent was to draw the first responders toward the booby trapped building; when the dismounted patrol got approximately 2/3rds of the way into the house, the internal IEDs would detonate simultaneously with the IEDs outside.  The external IEDs would detonate on any troops that were positioned against the outer walls of the house, while the primary entry team would be killed by the initial explosion inside the house.  </a:t>
            </a:r>
          </a:p>
          <a:p>
            <a:pPr>
              <a:spcBef>
                <a:spcPct val="0"/>
              </a:spcBef>
              <a:defRPr/>
            </a:pPr>
            <a:r>
              <a:rPr lang="en-US" dirty="0"/>
              <a:t>Of additional note was that within the same week following the clearance of this house, a further three booby trapped houses were reported by the ISF within close proximity. While these were reported no story boards were provided.</a:t>
            </a:r>
          </a:p>
          <a:p>
            <a:pPr>
              <a:spcBef>
                <a:spcPct val="0"/>
              </a:spcBef>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11</a:t>
            </a:fld>
            <a:endParaRPr lang="en-US" dirty="0"/>
          </a:p>
        </p:txBody>
      </p:sp>
    </p:spTree>
    <p:extLst>
      <p:ext uri="{BB962C8B-B14F-4D97-AF65-F5344CB8AC3E}">
        <p14:creationId xmlns:p14="http://schemas.microsoft.com/office/powerpoint/2010/main" val="360284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12</a:t>
            </a:fld>
            <a:endParaRPr lang="en-US" dirty="0"/>
          </a:p>
        </p:txBody>
      </p:sp>
    </p:spTree>
    <p:extLst>
      <p:ext uri="{BB962C8B-B14F-4D97-AF65-F5344CB8AC3E}">
        <p14:creationId xmlns:p14="http://schemas.microsoft.com/office/powerpoint/2010/main" val="65803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hdr" sz="quarter"/>
          </p:nvPr>
        </p:nvSpPr>
        <p:spPr>
          <a:noFill/>
        </p:spPr>
        <p:txBody>
          <a:bodyPr/>
          <a:lstStyle/>
          <a:p>
            <a:r>
              <a:rPr lang="en-US" dirty="0"/>
              <a:t>Search / Tactical Site Exploitation (TSE)</a:t>
            </a:r>
          </a:p>
        </p:txBody>
      </p:sp>
      <p:sp>
        <p:nvSpPr>
          <p:cNvPr id="18434" name="Rectangle 7"/>
          <p:cNvSpPr>
            <a:spLocks noGrp="1" noChangeArrowheads="1"/>
          </p:cNvSpPr>
          <p:nvPr>
            <p:ph type="sldNum" sz="quarter" idx="5"/>
          </p:nvPr>
        </p:nvSpPr>
        <p:spPr>
          <a:noFill/>
        </p:spPr>
        <p:txBody>
          <a:bodyPr/>
          <a:lstStyle/>
          <a:p>
            <a:fld id="{7E55B00D-874E-4300-B645-0EB48D468D69}" type="slidenum">
              <a:rPr lang="en-US" smtClean="0"/>
              <a:pPr/>
              <a:t>2</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AU" dirty="0"/>
          </a:p>
        </p:txBody>
      </p:sp>
    </p:spTree>
    <p:extLst>
      <p:ext uri="{BB962C8B-B14F-4D97-AF65-F5344CB8AC3E}">
        <p14:creationId xmlns:p14="http://schemas.microsoft.com/office/powerpoint/2010/main" val="352175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Entry</a:t>
            </a:r>
            <a:r>
              <a:rPr lang="en-US" sz="1200" kern="1200" baseline="0" dirty="0">
                <a:solidFill>
                  <a:schemeClr val="tx1"/>
                </a:solidFill>
                <a:latin typeface="Arial" charset="0"/>
                <a:ea typeface="+mn-ea"/>
                <a:cs typeface="+mn-cs"/>
              </a:rPr>
              <a:t> into an unoccupied building should not be taken lightly. Obviously, not all will be protected by IEDs but it only takes one to be lethal. Always considered an unoccupied building dangerous until proven otherwise.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The most likely form of attack while conducting an unoccupied</a:t>
            </a:r>
            <a:r>
              <a:rPr lang="en-US" sz="1200" kern="1200" baseline="0" dirty="0">
                <a:solidFill>
                  <a:schemeClr val="tx1"/>
                </a:solidFill>
                <a:latin typeface="Arial" charset="0"/>
                <a:ea typeface="+mn-ea"/>
                <a:cs typeface="+mn-cs"/>
              </a:rPr>
              <a:t> building search is a victim operated IED</a:t>
            </a:r>
            <a:r>
              <a:rPr lang="en-US" sz="1200" b="0" kern="1200" baseline="0" dirty="0">
                <a:solidFill>
                  <a:schemeClr val="tx1"/>
                </a:solidFill>
                <a:latin typeface="Arial" charset="0"/>
                <a:ea typeface="+mn-ea"/>
                <a:cs typeface="+mn-cs"/>
              </a:rPr>
              <a:t>.</a:t>
            </a:r>
            <a:r>
              <a:rPr lang="en-US" sz="1200" kern="1200" dirty="0">
                <a:solidFill>
                  <a:schemeClr val="tx1"/>
                </a:solidFill>
                <a:latin typeface="Arial" charset="0"/>
                <a:ea typeface="+mn-ea"/>
                <a:cs typeface="+mn-cs"/>
              </a:rPr>
              <a:t> They will be placed on the </a:t>
            </a:r>
            <a:r>
              <a:rPr lang="en-US" sz="1200" b="0" kern="1200" dirty="0">
                <a:solidFill>
                  <a:schemeClr val="tx1"/>
                </a:solidFill>
                <a:latin typeface="Arial" charset="0"/>
                <a:ea typeface="+mn-ea"/>
                <a:cs typeface="+mn-cs"/>
              </a:rPr>
              <a:t>most likely avenues of approach </a:t>
            </a:r>
            <a:r>
              <a:rPr lang="en-US" sz="1200" kern="1200" dirty="0">
                <a:solidFill>
                  <a:schemeClr val="tx1"/>
                </a:solidFill>
                <a:latin typeface="Arial" charset="0"/>
                <a:ea typeface="+mn-ea"/>
                <a:cs typeface="+mn-cs"/>
              </a:rPr>
              <a:t>to the building. Entry</a:t>
            </a:r>
            <a:r>
              <a:rPr lang="en-US" sz="1200" kern="1200" baseline="0" dirty="0">
                <a:solidFill>
                  <a:schemeClr val="tx1"/>
                </a:solidFill>
                <a:latin typeface="Arial" charset="0"/>
                <a:ea typeface="+mn-ea"/>
                <a:cs typeface="+mn-cs"/>
              </a:rPr>
              <a:t> points, windows, s</a:t>
            </a:r>
            <a:r>
              <a:rPr lang="en-US" sz="1200" kern="1200" dirty="0">
                <a:solidFill>
                  <a:schemeClr val="tx1"/>
                </a:solidFill>
                <a:latin typeface="Arial" charset="0"/>
                <a:ea typeface="+mn-ea"/>
                <a:cs typeface="+mn-cs"/>
              </a:rPr>
              <a:t>tairs</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or behind doors is the most likely locations for</a:t>
            </a:r>
            <a:r>
              <a:rPr lang="en-US" sz="1200" kern="1200" baseline="0" dirty="0">
                <a:solidFill>
                  <a:schemeClr val="tx1"/>
                </a:solidFill>
                <a:latin typeface="Arial" charset="0"/>
                <a:ea typeface="+mn-ea"/>
                <a:cs typeface="+mn-cs"/>
              </a:rPr>
              <a:t> a</a:t>
            </a:r>
            <a:r>
              <a:rPr lang="en-US" sz="1200" kern="1200" dirty="0">
                <a:solidFill>
                  <a:schemeClr val="tx1"/>
                </a:solidFill>
                <a:latin typeface="Arial" charset="0"/>
                <a:ea typeface="+mn-ea"/>
                <a:cs typeface="+mn-cs"/>
              </a:rPr>
              <a:t> switch. If the building contains valuable materials</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it is possible</a:t>
            </a:r>
            <a:r>
              <a:rPr lang="en-US" sz="1200" kern="1200" baseline="0" dirty="0">
                <a:solidFill>
                  <a:schemeClr val="tx1"/>
                </a:solidFill>
                <a:latin typeface="Arial" charset="0"/>
                <a:ea typeface="+mn-ea"/>
                <a:cs typeface="+mn-cs"/>
              </a:rPr>
              <a:t> the adversary will observe</a:t>
            </a:r>
            <a:r>
              <a:rPr lang="en-US" sz="1200" kern="1200" dirty="0">
                <a:solidFill>
                  <a:schemeClr val="tx1"/>
                </a:solidFill>
                <a:latin typeface="Arial" charset="0"/>
                <a:ea typeface="+mn-ea"/>
                <a:cs typeface="+mn-cs"/>
              </a:rPr>
              <a:t> the objective which allows for them to employ a command device. Insurgents</a:t>
            </a:r>
            <a:r>
              <a:rPr lang="en-US" sz="1200" kern="1200" baseline="0" dirty="0">
                <a:solidFill>
                  <a:schemeClr val="tx1"/>
                </a:solidFill>
                <a:latin typeface="Arial" charset="0"/>
                <a:ea typeface="+mn-ea"/>
                <a:cs typeface="+mn-cs"/>
              </a:rPr>
              <a:t> observing a compound may also conduct a shoot in order to harass or disrupt search operations.</a:t>
            </a:r>
            <a:r>
              <a:rPr lang="en-US" sz="1200" kern="1200" dirty="0">
                <a:solidFill>
                  <a:schemeClr val="tx1"/>
                </a:solidFill>
                <a:latin typeface="Arial" charset="0"/>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3</a:t>
            </a:fld>
            <a:endParaRPr lang="en-US" dirty="0"/>
          </a:p>
        </p:txBody>
      </p:sp>
    </p:spTree>
    <p:extLst>
      <p:ext uri="{BB962C8B-B14F-4D97-AF65-F5344CB8AC3E}">
        <p14:creationId xmlns:p14="http://schemas.microsoft.com/office/powerpoint/2010/main" val="254335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dirty="0">
                <a:solidFill>
                  <a:schemeClr val="tx1"/>
                </a:solidFill>
                <a:latin typeface="Arial" charset="0"/>
                <a:ea typeface="+mn-ea"/>
                <a:cs typeface="+mn-cs"/>
              </a:rPr>
              <a:t>Entry (unoccupied)  </a:t>
            </a:r>
          </a:p>
          <a:p>
            <a:r>
              <a:rPr lang="en-US" sz="1200" b="0" kern="1200" dirty="0">
                <a:solidFill>
                  <a:schemeClr val="tx1"/>
                </a:solidFill>
                <a:latin typeface="Arial" charset="0"/>
                <a:ea typeface="+mn-ea"/>
                <a:cs typeface="+mn-cs"/>
              </a:rPr>
              <a:t>This could be situation dependent or a mission essential target. Is entry mission critical? Is bypassing feasible?</a:t>
            </a:r>
          </a:p>
          <a:p>
            <a:r>
              <a:rPr lang="en-US" sz="1200" b="0" kern="1200" dirty="0">
                <a:solidFill>
                  <a:schemeClr val="tx1"/>
                </a:solidFill>
                <a:latin typeface="Arial" charset="0"/>
                <a:ea typeface="+mn-ea"/>
                <a:cs typeface="+mn-cs"/>
              </a:rPr>
              <a:t> </a:t>
            </a:r>
          </a:p>
          <a:p>
            <a:r>
              <a:rPr lang="en-US" sz="1200" b="0" kern="1200" dirty="0">
                <a:solidFill>
                  <a:schemeClr val="tx1"/>
                </a:solidFill>
                <a:latin typeface="Arial" charset="0"/>
                <a:ea typeface="+mn-ea"/>
                <a:cs typeface="+mn-cs"/>
              </a:rPr>
              <a:t>The adversary may use unoccupied buildings, including abandoned ships, for storing resources. Such buildings must always be treated with great suspicion, as the adversary may use them to emplace improvised explosive devices and booby traps. Assume all unoccupied buildings being searched are booby trapped. A booby trap, usually of an explosive and lethal nature, is design to catch the innocent. It is aimed at creating uncertainty, lowering the moral of military forces and hindering their movements. A successful IED is simply constructed, often from household items (clothes pins, syringes, batteries, and pressure cooker). It is actuated by a normal human action, such as open a door, switching on a light, or walking on the floor. To gain the greatest chance of success, the IED emplacer must know the drills and habits of coalition forces. All troops must be trained to recognize the indicators of IED activity within their operating environment. Indicators of IEDs and booby traps include the following:</a:t>
            </a:r>
          </a:p>
          <a:p>
            <a:r>
              <a:rPr lang="en-US" sz="1200" b="0" kern="1200" dirty="0">
                <a:solidFill>
                  <a:schemeClr val="tx1"/>
                </a:solidFill>
                <a:latin typeface="Arial" charset="0"/>
                <a:ea typeface="+mn-ea"/>
                <a:cs typeface="+mn-cs"/>
              </a:rPr>
              <a:t> </a:t>
            </a:r>
          </a:p>
          <a:p>
            <a:r>
              <a:rPr lang="en-US" sz="1200" b="0" kern="1200" dirty="0">
                <a:solidFill>
                  <a:schemeClr val="tx1"/>
                </a:solidFill>
                <a:latin typeface="Arial" charset="0"/>
                <a:ea typeface="+mn-ea"/>
                <a:cs typeface="+mn-cs"/>
              </a:rPr>
              <a:t>- Graffiti indicating sometime of warning to locals</a:t>
            </a:r>
          </a:p>
          <a:p>
            <a:r>
              <a:rPr lang="en-US" sz="1200" b="0" kern="1200" dirty="0">
                <a:solidFill>
                  <a:schemeClr val="tx1"/>
                </a:solidFill>
                <a:latin typeface="Arial" charset="0"/>
                <a:ea typeface="+mn-ea"/>
                <a:cs typeface="+mn-cs"/>
              </a:rPr>
              <a:t>- Absence of locals and livestock in the surrounding area</a:t>
            </a:r>
          </a:p>
          <a:p>
            <a:r>
              <a:rPr lang="en-US" sz="1200" b="0" kern="1200" dirty="0">
                <a:solidFill>
                  <a:schemeClr val="tx1"/>
                </a:solidFill>
                <a:latin typeface="Arial" charset="0"/>
                <a:ea typeface="+mn-ea"/>
                <a:cs typeface="+mn-cs"/>
              </a:rPr>
              <a:t>- Disturbance of ground surface, scattered or loose soil, freshly dug holes or pavement patching</a:t>
            </a:r>
          </a:p>
          <a:p>
            <a:r>
              <a:rPr lang="en-US" sz="1200" b="0" kern="1200" dirty="0">
                <a:solidFill>
                  <a:schemeClr val="tx1"/>
                </a:solidFill>
                <a:latin typeface="Arial" charset="0"/>
                <a:ea typeface="+mn-ea"/>
                <a:cs typeface="+mn-cs"/>
              </a:rPr>
              <a:t>- Minor obstruction, forcing the searchers to be channeled </a:t>
            </a:r>
          </a:p>
          <a:p>
            <a:r>
              <a:rPr lang="en-US" sz="1200" b="0" kern="1200" dirty="0">
                <a:solidFill>
                  <a:schemeClr val="tx1"/>
                </a:solidFill>
                <a:latin typeface="Arial" charset="0"/>
                <a:ea typeface="+mn-ea"/>
                <a:cs typeface="+mn-cs"/>
              </a:rPr>
              <a:t>- Loose floor boards, window ledges, or stair treads</a:t>
            </a:r>
          </a:p>
          <a:p>
            <a:r>
              <a:rPr lang="en-US" sz="1200" b="0" kern="1200" dirty="0">
                <a:solidFill>
                  <a:schemeClr val="tx1"/>
                </a:solidFill>
                <a:latin typeface="Arial" charset="0"/>
                <a:ea typeface="+mn-ea"/>
                <a:cs typeface="+mn-cs"/>
              </a:rPr>
              <a:t>- Strange smells (use explosive detector)</a:t>
            </a:r>
          </a:p>
          <a:p>
            <a:r>
              <a:rPr lang="en-US" sz="1200" b="0" kern="1200" dirty="0">
                <a:solidFill>
                  <a:schemeClr val="tx1"/>
                </a:solidFill>
                <a:latin typeface="Arial" charset="0"/>
                <a:ea typeface="+mn-ea"/>
                <a:cs typeface="+mn-cs"/>
              </a:rPr>
              <a:t>- Pins, wires, string, or nails where they would not normally be expected</a:t>
            </a:r>
          </a:p>
          <a:p>
            <a:r>
              <a:rPr lang="en-US" sz="1200" b="0" kern="1200" dirty="0">
                <a:solidFill>
                  <a:schemeClr val="tx1"/>
                </a:solidFill>
                <a:latin typeface="Arial" charset="0"/>
                <a:ea typeface="+mn-ea"/>
                <a:cs typeface="+mn-cs"/>
              </a:rPr>
              <a:t> </a:t>
            </a:r>
          </a:p>
          <a:p>
            <a:r>
              <a:rPr lang="en-US" sz="1200" b="0" kern="1200" dirty="0">
                <a:solidFill>
                  <a:schemeClr val="tx1"/>
                </a:solidFill>
                <a:latin typeface="Arial" charset="0"/>
                <a:ea typeface="+mn-ea"/>
                <a:cs typeface="+mn-cs"/>
              </a:rPr>
              <a:t> </a:t>
            </a:r>
          </a:p>
          <a:p>
            <a:r>
              <a:rPr lang="en-US" sz="1200" b="0" kern="1200" dirty="0">
                <a:solidFill>
                  <a:schemeClr val="tx1"/>
                </a:solidFill>
                <a:latin typeface="Arial" charset="0"/>
                <a:ea typeface="+mn-ea"/>
                <a:cs typeface="+mn-cs"/>
              </a:rPr>
              <a:t>  Unoccupied compound. Any unoccupied compound should be physically cleared of IEDs. This operation should be conducted in 5 stages:  </a:t>
            </a:r>
          </a:p>
          <a:p>
            <a:r>
              <a:rPr lang="en-US" sz="1200" b="0" kern="1200" dirty="0">
                <a:solidFill>
                  <a:schemeClr val="tx1"/>
                </a:solidFill>
                <a:latin typeface="Arial" charset="0"/>
                <a:ea typeface="+mn-ea"/>
                <a:cs typeface="+mn-cs"/>
              </a:rPr>
              <a:t>a. Secure. Ensure that there are no external INS threats. </a:t>
            </a:r>
          </a:p>
          <a:p>
            <a:r>
              <a:rPr lang="en-US" sz="1200" b="0" kern="1200" dirty="0">
                <a:solidFill>
                  <a:schemeClr val="tx1"/>
                </a:solidFill>
                <a:latin typeface="Arial" charset="0"/>
                <a:ea typeface="+mn-ea"/>
                <a:cs typeface="+mn-cs"/>
              </a:rPr>
              <a:t>b. Isolate. Prevent any ingress into the area.  </a:t>
            </a:r>
          </a:p>
          <a:p>
            <a:r>
              <a:rPr lang="en-US" sz="1200" b="0" kern="1200" dirty="0">
                <a:solidFill>
                  <a:schemeClr val="tx1"/>
                </a:solidFill>
                <a:latin typeface="Arial" charset="0"/>
                <a:ea typeface="+mn-ea"/>
                <a:cs typeface="+mn-cs"/>
              </a:rPr>
              <a:t>c. Clearance to entry point.  A random route should be chosen, CFs need to be aware that INS may attempt to target areas where soldiers are likely to crouch dwn,  take up firing positions or look around compound corners.  </a:t>
            </a:r>
          </a:p>
          <a:p>
            <a:r>
              <a:rPr lang="en-US" sz="1200" b="0" kern="1200" dirty="0">
                <a:solidFill>
                  <a:schemeClr val="tx1"/>
                </a:solidFill>
                <a:latin typeface="Arial" charset="0"/>
                <a:ea typeface="+mn-ea"/>
                <a:cs typeface="+mn-cs"/>
              </a:rPr>
              <a:t>d. Clearance of the entry point. </a:t>
            </a:r>
          </a:p>
          <a:p>
            <a:pPr lvl="0">
              <a:buFont typeface="Arial" pitchFamily="34" charset="0"/>
              <a:buChar char="•"/>
            </a:pPr>
            <a:r>
              <a:rPr lang="en-US" sz="1200" b="0" kern="1200" dirty="0">
                <a:solidFill>
                  <a:schemeClr val="tx1"/>
                </a:solidFill>
                <a:latin typeface="Arial" charset="0"/>
                <a:ea typeface="+mn-ea"/>
                <a:cs typeface="+mn-cs"/>
              </a:rPr>
              <a:t>Visual check (Consider threat from inside-including dogs) </a:t>
            </a:r>
          </a:p>
          <a:p>
            <a:pPr lvl="0">
              <a:buFont typeface="Arial" pitchFamily="34" charset="0"/>
              <a:buChar char="•"/>
            </a:pPr>
            <a:r>
              <a:rPr lang="en-US" sz="1200" b="0" kern="1200" dirty="0">
                <a:solidFill>
                  <a:schemeClr val="tx1"/>
                </a:solidFill>
                <a:latin typeface="Arial" charset="0"/>
                <a:ea typeface="+mn-ea"/>
                <a:cs typeface="+mn-cs"/>
              </a:rPr>
              <a:t>Trip wire feel </a:t>
            </a:r>
          </a:p>
          <a:p>
            <a:pPr lvl="0">
              <a:buFont typeface="Arial" pitchFamily="34" charset="0"/>
              <a:buChar char="•"/>
            </a:pPr>
            <a:r>
              <a:rPr lang="en-US" sz="1200" b="0" kern="1200" dirty="0">
                <a:solidFill>
                  <a:schemeClr val="tx1"/>
                </a:solidFill>
                <a:latin typeface="Arial" charset="0"/>
                <a:ea typeface="+mn-ea"/>
                <a:cs typeface="+mn-cs"/>
              </a:rPr>
              <a:t>Physical check – 3D sweep using metal detector </a:t>
            </a:r>
          </a:p>
          <a:p>
            <a:pPr lvl="0">
              <a:buFont typeface="Arial" pitchFamily="34" charset="0"/>
              <a:buChar char="•"/>
            </a:pPr>
            <a:r>
              <a:rPr lang="en-US" sz="1200" b="0" kern="1200" dirty="0">
                <a:solidFill>
                  <a:schemeClr val="tx1"/>
                </a:solidFill>
                <a:latin typeface="Arial" charset="0"/>
                <a:ea typeface="+mn-ea"/>
                <a:cs typeface="+mn-cs"/>
              </a:rPr>
              <a:t>Finger tip/touch search (if time permits) </a:t>
            </a:r>
          </a:p>
          <a:p>
            <a:r>
              <a:rPr lang="en-US" sz="1200" b="0" kern="1200" dirty="0">
                <a:solidFill>
                  <a:schemeClr val="tx1"/>
                </a:solidFill>
                <a:latin typeface="Arial" charset="0"/>
                <a:ea typeface="+mn-ea"/>
                <a:cs typeface="+mn-cs"/>
              </a:rPr>
              <a:t>e. Clearance of Compound. The clearance procedures are repeated for each building &amp; room entered within a compound. A full suite of ECM is to be carried by the clearance team to maximize spacing &amp; reduce overall threat. Search dogs can only be used once the area has been cleared of VOIEDs. </a:t>
            </a:r>
          </a:p>
          <a:p>
            <a:endParaRPr lang="en-US" b="0"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4</a:t>
            </a:fld>
            <a:endParaRPr lang="en-US" dirty="0"/>
          </a:p>
        </p:txBody>
      </p:sp>
    </p:spTree>
    <p:extLst>
      <p:ext uri="{BB962C8B-B14F-4D97-AF65-F5344CB8AC3E}">
        <p14:creationId xmlns:p14="http://schemas.microsoft.com/office/powerpoint/2010/main" val="414692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a:noFill/>
        </p:spPr>
        <p:txBody>
          <a:bodyPr/>
          <a:lstStyle/>
          <a:p>
            <a:r>
              <a:rPr lang="en-US" dirty="0"/>
              <a:t>Search / Tactical Site Exploitation (TSE)</a:t>
            </a:r>
          </a:p>
        </p:txBody>
      </p:sp>
      <p:sp>
        <p:nvSpPr>
          <p:cNvPr id="28674" name="Rectangle 7"/>
          <p:cNvSpPr>
            <a:spLocks noGrp="1" noChangeArrowheads="1"/>
          </p:cNvSpPr>
          <p:nvPr>
            <p:ph type="sldNum" sz="quarter" idx="5"/>
          </p:nvPr>
        </p:nvSpPr>
        <p:spPr>
          <a:noFill/>
        </p:spPr>
        <p:txBody>
          <a:bodyPr/>
          <a:lstStyle/>
          <a:p>
            <a:fld id="{3CA7F4DB-D71E-4C5F-8E12-6A853F5EAE45}" type="slidenum">
              <a:rPr lang="en-US" smtClean="0"/>
              <a:pPr/>
              <a:t>5</a:t>
            </a:fld>
            <a:endParaRPr lang="en-US" dirty="0"/>
          </a:p>
        </p:txBody>
      </p:sp>
      <p:sp>
        <p:nvSpPr>
          <p:cNvPr id="28675" name="Rectangle 2"/>
          <p:cNvSpPr>
            <a:spLocks noGrp="1" noRot="1" noChangeAspect="1" noChangeArrowheads="1" noTextEdit="1"/>
          </p:cNvSpPr>
          <p:nvPr>
            <p:ph type="sldImg"/>
          </p:nvPr>
        </p:nvSpPr>
        <p:spPr>
          <a:xfrm>
            <a:off x="1257300" y="719138"/>
            <a:ext cx="4800600" cy="3600450"/>
          </a:xfrm>
          <a:ln/>
        </p:spPr>
      </p:sp>
      <p:sp>
        <p:nvSpPr>
          <p:cNvPr id="28676" name="Rectangle 3"/>
          <p:cNvSpPr>
            <a:spLocks noGrp="1" noChangeArrowheads="1"/>
          </p:cNvSpPr>
          <p:nvPr>
            <p:ph type="body" idx="1"/>
          </p:nvPr>
        </p:nvSpPr>
        <p:spPr>
          <a:xfrm>
            <a:off x="731838" y="4560888"/>
            <a:ext cx="5851525" cy="4321175"/>
          </a:xfrm>
          <a:noFill/>
          <a:ln/>
        </p:spPr>
        <p:txBody>
          <a:bodyPr/>
          <a:lstStyle/>
          <a:p>
            <a:pPr eaLnBrk="1" hangingPunct="1"/>
            <a:r>
              <a:rPr lang="en-US" b="0" dirty="0"/>
              <a:t>Amplify the differences in threats when conducting an unoccupied building search in comparison to an occupied building search. </a:t>
            </a:r>
          </a:p>
          <a:p>
            <a:pPr eaLnBrk="1" hangingPunct="1"/>
            <a:endParaRPr lang="en-US" b="0" dirty="0"/>
          </a:p>
          <a:p>
            <a:pPr eaLnBrk="1" hangingPunct="1"/>
            <a:r>
              <a:rPr lang="en-US" b="0" dirty="0"/>
              <a:t>Question: What stands out as a potential threat to you and your squad in this photo?</a:t>
            </a:r>
          </a:p>
          <a:p>
            <a:pPr eaLnBrk="1" hangingPunct="1"/>
            <a:r>
              <a:rPr lang="en-US" b="0" dirty="0"/>
              <a:t>Answer:</a:t>
            </a:r>
            <a:r>
              <a:rPr lang="en-US" b="0" baseline="0" dirty="0"/>
              <a:t>  Discuss on the next slide.</a:t>
            </a:r>
          </a:p>
          <a:p>
            <a:pPr eaLnBrk="1" hangingPunct="1"/>
            <a:endParaRPr lang="en-US" b="0" baseline="0" dirty="0"/>
          </a:p>
          <a:p>
            <a:pPr eaLnBrk="1" hangingPunct="1"/>
            <a:r>
              <a:rPr lang="en-US" b="0" baseline="0" dirty="0"/>
              <a:t>(Slide photo unoccupied building)</a:t>
            </a:r>
            <a:endParaRPr lang="en-US" b="0" dirty="0"/>
          </a:p>
        </p:txBody>
      </p:sp>
    </p:spTree>
    <p:extLst>
      <p:ext uri="{BB962C8B-B14F-4D97-AF65-F5344CB8AC3E}">
        <p14:creationId xmlns:p14="http://schemas.microsoft.com/office/powerpoint/2010/main" val="102220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a:noFill/>
        </p:spPr>
        <p:txBody>
          <a:bodyPr/>
          <a:lstStyle/>
          <a:p>
            <a:r>
              <a:rPr lang="en-US" dirty="0"/>
              <a:t>Search / Tactical Site Exploitation (TSE)</a:t>
            </a:r>
          </a:p>
        </p:txBody>
      </p:sp>
      <p:sp>
        <p:nvSpPr>
          <p:cNvPr id="28674" name="Rectangle 7"/>
          <p:cNvSpPr>
            <a:spLocks noGrp="1" noChangeArrowheads="1"/>
          </p:cNvSpPr>
          <p:nvPr>
            <p:ph type="sldNum" sz="quarter" idx="5"/>
          </p:nvPr>
        </p:nvSpPr>
        <p:spPr>
          <a:noFill/>
        </p:spPr>
        <p:txBody>
          <a:bodyPr/>
          <a:lstStyle/>
          <a:p>
            <a:fld id="{3CA7F4DB-D71E-4C5F-8E12-6A853F5EAE45}" type="slidenum">
              <a:rPr lang="en-US" smtClean="0"/>
              <a:pPr/>
              <a:t>6</a:t>
            </a:fld>
            <a:endParaRPr lang="en-US" dirty="0"/>
          </a:p>
        </p:txBody>
      </p:sp>
      <p:sp>
        <p:nvSpPr>
          <p:cNvPr id="28675" name="Rectangle 2"/>
          <p:cNvSpPr>
            <a:spLocks noGrp="1" noRot="1" noChangeAspect="1" noChangeArrowheads="1" noTextEdit="1"/>
          </p:cNvSpPr>
          <p:nvPr>
            <p:ph type="sldImg"/>
          </p:nvPr>
        </p:nvSpPr>
        <p:spPr>
          <a:xfrm>
            <a:off x="1257300" y="719138"/>
            <a:ext cx="4800600" cy="3600450"/>
          </a:xfrm>
          <a:ln/>
        </p:spPr>
      </p:sp>
      <p:sp>
        <p:nvSpPr>
          <p:cNvPr id="28676" name="Rectangle 3"/>
          <p:cNvSpPr>
            <a:spLocks noGrp="1" noChangeArrowheads="1"/>
          </p:cNvSpPr>
          <p:nvPr>
            <p:ph type="body" idx="1"/>
          </p:nvPr>
        </p:nvSpPr>
        <p:spPr>
          <a:xfrm>
            <a:off x="731838" y="4560888"/>
            <a:ext cx="5851525" cy="4321175"/>
          </a:xfrm>
          <a:noFill/>
          <a:ln/>
        </p:spPr>
        <p:txBody>
          <a:bodyPr/>
          <a:lstStyle/>
          <a:p>
            <a:pPr eaLnBrk="1" hangingPunct="1"/>
            <a:r>
              <a:rPr lang="en-US" b="0" dirty="0"/>
              <a:t>Amplify the differences in threats when conducting an unoccupied building search in comparison to an occupied building search. </a:t>
            </a:r>
          </a:p>
          <a:p>
            <a:pPr eaLnBrk="1" hangingPunct="1"/>
            <a:endParaRPr lang="en-US" b="0" dirty="0"/>
          </a:p>
          <a:p>
            <a:pPr eaLnBrk="1" hangingPunct="1"/>
            <a:r>
              <a:rPr lang="en-US" b="0" dirty="0"/>
              <a:t>Question: What stands out as a potential threat to you and your squad in this photo?</a:t>
            </a:r>
          </a:p>
          <a:p>
            <a:r>
              <a:rPr lang="en-US" b="0" dirty="0"/>
              <a:t>Answer: Discuss the entrances to the building as</a:t>
            </a:r>
            <a:r>
              <a:rPr lang="en-US" b="0" baseline="0" dirty="0"/>
              <a:t> possible VP/VA. </a:t>
            </a:r>
            <a:r>
              <a:rPr lang="en-US" sz="1200" b="0" kern="1200" baseline="0" dirty="0">
                <a:solidFill>
                  <a:schemeClr val="tx1"/>
                </a:solidFill>
                <a:latin typeface="Arial" charset="0"/>
                <a:ea typeface="+mn-ea"/>
                <a:cs typeface="+mn-cs"/>
              </a:rPr>
              <a:t>IED’s placed within the compound wall. </a:t>
            </a:r>
          </a:p>
          <a:p>
            <a:r>
              <a:rPr lang="en-US" sz="1200" b="0" kern="1200" baseline="0" dirty="0">
                <a:solidFill>
                  <a:schemeClr val="tx1"/>
                </a:solidFill>
                <a:latin typeface="Arial" charset="0"/>
                <a:ea typeface="+mn-ea"/>
                <a:cs typeface="+mn-cs"/>
              </a:rPr>
              <a:t> Devices and trip wires can be laid where mouse holes have been created in walls to allow compound access. </a:t>
            </a:r>
          </a:p>
          <a:p>
            <a:endParaRPr lang="en-US" sz="1200" b="0" kern="1200" baseline="0" dirty="0">
              <a:solidFill>
                <a:schemeClr val="tx1"/>
              </a:solidFill>
              <a:latin typeface="Arial" charset="0"/>
              <a:ea typeface="+mn-ea"/>
              <a:cs typeface="+mn-cs"/>
            </a:endParaRPr>
          </a:p>
          <a:p>
            <a:pPr eaLnBrk="1" hangingPunct="1"/>
            <a:endParaRPr lang="en-US" b="0" dirty="0"/>
          </a:p>
          <a:p>
            <a:pPr eaLnBrk="1" hangingPunct="1"/>
            <a:endParaRPr lang="en-US" b="0" baseline="0" dirty="0"/>
          </a:p>
          <a:p>
            <a:endParaRPr lang="en-US" sz="1200" b="0" kern="1200" baseline="0" dirty="0">
              <a:solidFill>
                <a:schemeClr val="tx1"/>
              </a:solidFill>
              <a:latin typeface="Arial" charset="0"/>
              <a:ea typeface="+mn-ea"/>
              <a:cs typeface="+mn-cs"/>
            </a:endParaRPr>
          </a:p>
          <a:p>
            <a:r>
              <a:rPr lang="en-US" sz="1200" b="0" kern="1200" baseline="0" dirty="0">
                <a:solidFill>
                  <a:schemeClr val="tx1"/>
                </a:solidFill>
                <a:latin typeface="Arial" charset="0"/>
                <a:ea typeface="+mn-ea"/>
                <a:cs typeface="+mn-cs"/>
              </a:rPr>
              <a:t>Visual detection still remains the number one method for identifying the presence of an IED!!! </a:t>
            </a:r>
          </a:p>
          <a:p>
            <a:pPr eaLnBrk="1" hangingPunct="1"/>
            <a:endParaRPr lang="en-US" b="0" baseline="0" dirty="0"/>
          </a:p>
          <a:p>
            <a:pPr eaLnBrk="1" hangingPunct="1"/>
            <a:endParaRPr lang="en-US" b="0" baseline="0" dirty="0"/>
          </a:p>
          <a:p>
            <a:pPr eaLnBrk="1" hangingPunct="1"/>
            <a:r>
              <a:rPr lang="en-US" b="0" baseline="0" dirty="0"/>
              <a:t>(Slide photo unoccupied building)</a:t>
            </a:r>
            <a:endParaRPr lang="en-US" b="0" dirty="0"/>
          </a:p>
        </p:txBody>
      </p:sp>
    </p:spTree>
    <p:extLst>
      <p:ext uri="{BB962C8B-B14F-4D97-AF65-F5344CB8AC3E}">
        <p14:creationId xmlns:p14="http://schemas.microsoft.com/office/powerpoint/2010/main" val="25440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cs typeface="Arial" charset="0"/>
              </a:rPr>
              <a:t>This slide is in reference to the incident as briefed by the J2 regarding a booby trapped building that was occupied by CF but luckily never fired by function. Of key note here is that the building was occupied for more than 24 hours prior to IED discovery and visitors to the Brigade and Battalion TOCs included the Division Commander and his staff, and an Iraqi 3 star general and his staff. In all there were 120 military personnel evacuated at the time EOD discovered the IED setup.</a:t>
            </a:r>
          </a:p>
          <a:p>
            <a:endParaRPr lang="en-US"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7</a:t>
            </a:fld>
            <a:endParaRPr lang="en-US" dirty="0"/>
          </a:p>
        </p:txBody>
      </p:sp>
    </p:spTree>
    <p:extLst>
      <p:ext uri="{BB962C8B-B14F-4D97-AF65-F5344CB8AC3E}">
        <p14:creationId xmlns:p14="http://schemas.microsoft.com/office/powerpoint/2010/main" val="175935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Search / Tactical Site Exploitation (TSE)</a:t>
            </a:r>
            <a:endParaRPr lang="en-US" dirty="0"/>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8</a:t>
            </a:fld>
            <a:endParaRPr lang="en-US" dirty="0"/>
          </a:p>
        </p:txBody>
      </p:sp>
    </p:spTree>
    <p:extLst>
      <p:ext uri="{BB962C8B-B14F-4D97-AF65-F5344CB8AC3E}">
        <p14:creationId xmlns:p14="http://schemas.microsoft.com/office/powerpoint/2010/main" val="424979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Five prior similar incidents had obvious precursors; bricked up widows and partially obstructed entries that hindered the use of robotics.</a:t>
            </a:r>
          </a:p>
          <a:p>
            <a:pPr>
              <a:spcBef>
                <a:spcPct val="0"/>
              </a:spcBef>
            </a:pPr>
            <a:r>
              <a:rPr lang="en-US" dirty="0"/>
              <a:t>• This structure had glass windows, tended garden, and appeared to have been recently occupied (Possible that AQI has been observing CF/ISF TTPs IRT detecting BBIED’s)</a:t>
            </a:r>
          </a:p>
          <a:p>
            <a:pPr>
              <a:buFontTx/>
              <a:buChar char="•"/>
            </a:pPr>
            <a:r>
              <a:rPr lang="en-US" dirty="0"/>
              <a:t>IA swept the house and called it clear, EOD element (w/ CF dog handler) commenced their outside sweep around the backside of the residence when IA forces reentered the front door.</a:t>
            </a:r>
          </a:p>
          <a:p>
            <a:pPr>
              <a:buFontTx/>
              <a:buChar char="•"/>
            </a:pPr>
            <a:r>
              <a:rPr lang="en-US" dirty="0"/>
              <a:t>Shortly after a detonation occurred inside the house, killing 1x IA soldier and wounding 4 others inside. The explosion inside the housed caused the outer wall where EOD was searching to collapse, burying 2 EOD techs and the Dog Handler. </a:t>
            </a:r>
            <a:endParaRPr lang="en-US" dirty="0">
              <a:solidFill>
                <a:srgbClr val="000000"/>
              </a:solidFill>
            </a:endParaRPr>
          </a:p>
          <a:p>
            <a:endParaRPr lang="en-US" dirty="0"/>
          </a:p>
        </p:txBody>
      </p:sp>
      <p:sp>
        <p:nvSpPr>
          <p:cNvPr id="4" name="Header Placeholder 3"/>
          <p:cNvSpPr>
            <a:spLocks noGrp="1"/>
          </p:cNvSpPr>
          <p:nvPr>
            <p:ph type="hdr" sz="quarter" idx="10"/>
          </p:nvPr>
        </p:nvSpPr>
        <p:spPr/>
        <p:txBody>
          <a:bodyPr/>
          <a:lstStyle/>
          <a:p>
            <a:pPr>
              <a:defRPr/>
            </a:pPr>
            <a:r>
              <a:rPr lang="en-US" dirty="0"/>
              <a:t>Search / Tactical Site Exploitation (TSE)</a:t>
            </a:r>
          </a:p>
        </p:txBody>
      </p:sp>
      <p:sp>
        <p:nvSpPr>
          <p:cNvPr id="5" name="Slide Number Placeholder 4"/>
          <p:cNvSpPr>
            <a:spLocks noGrp="1"/>
          </p:cNvSpPr>
          <p:nvPr>
            <p:ph type="sldNum" sz="quarter" idx="11"/>
          </p:nvPr>
        </p:nvSpPr>
        <p:spPr/>
        <p:txBody>
          <a:bodyPr/>
          <a:lstStyle/>
          <a:p>
            <a:pPr>
              <a:defRPr/>
            </a:pPr>
            <a:fld id="{1F19E2C8-FB84-40B6-A254-4EAC6CC47819}" type="slidenum">
              <a:rPr lang="en-US" smtClean="0"/>
              <a:pPr>
                <a:defRPr/>
              </a:pPr>
              <a:t>9</a:t>
            </a:fld>
            <a:endParaRPr lang="en-US" dirty="0"/>
          </a:p>
        </p:txBody>
      </p:sp>
    </p:spTree>
    <p:extLst>
      <p:ext uri="{BB962C8B-B14F-4D97-AF65-F5344CB8AC3E}">
        <p14:creationId xmlns:p14="http://schemas.microsoft.com/office/powerpoint/2010/main" val="305029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743200"/>
          </a:xfrm>
        </p:spPr>
        <p:txBody>
          <a:bodyPr anchor="ctr">
            <a:noAutofit/>
          </a:bodyPr>
          <a:lstStyle>
            <a:lvl1pPr>
              <a:lnSpc>
                <a:spcPct val="100000"/>
              </a:lnSpc>
              <a:defRPr sz="4000"/>
            </a:lvl1pPr>
          </a:lstStyle>
          <a:p>
            <a:r>
              <a:rPr lang="en-US"/>
              <a:t>Click to edit Master title style</a:t>
            </a:r>
            <a:endParaRPr lang="en-US" dirty="0"/>
          </a:p>
        </p:txBody>
      </p:sp>
      <p:sp>
        <p:nvSpPr>
          <p:cNvPr id="3" name="Subtitle 2"/>
          <p:cNvSpPr>
            <a:spLocks noGrp="1"/>
          </p:cNvSpPr>
          <p:nvPr>
            <p:ph type="subTitle" idx="1"/>
          </p:nvPr>
        </p:nvSpPr>
        <p:spPr>
          <a:xfrm>
            <a:off x="1371600" y="4282440"/>
            <a:ext cx="6400800" cy="1356360"/>
          </a:xfrm>
        </p:spPr>
        <p:txBody>
          <a:bodyPr>
            <a:normAutofit/>
          </a:bodyPr>
          <a:lstStyle>
            <a:lvl1pPr marL="0" indent="0" algn="ctr">
              <a:buNone/>
              <a:defRPr sz="240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18"/>
          <p:cNvSpPr txBox="1">
            <a:spLocks noChangeArrowheads="1"/>
          </p:cNvSpPr>
          <p:nvPr/>
        </p:nvSpPr>
        <p:spPr bwMode="auto">
          <a:xfrm>
            <a:off x="0" y="6002179"/>
            <a:ext cx="9144000" cy="246221"/>
          </a:xfrm>
          <a:prstGeom prst="rect">
            <a:avLst/>
          </a:prstGeom>
          <a:noFill/>
          <a:ln w="9525">
            <a:noFill/>
            <a:miter lim="800000"/>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chemeClr val="tx1"/>
                </a:solidFill>
                <a:effectLst/>
                <a:uLnTx/>
                <a:uFillTx/>
              </a:rPr>
              <a:t>DISTRIBUTION STATEMENT F: Further dissemination only as directed by NAVEODTECHDIV (04FEB11) or higher </a:t>
            </a:r>
            <a:r>
              <a:rPr kumimoji="0" lang="en-US" sz="1000" b="1" i="0" u="none" strike="noStrike" kern="0" cap="none" spc="0" normalizeH="0" baseline="0" noProof="0" dirty="0" err="1">
                <a:ln>
                  <a:noFill/>
                </a:ln>
                <a:solidFill>
                  <a:schemeClr val="tx1"/>
                </a:solidFill>
                <a:effectLst/>
                <a:uLnTx/>
                <a:uFillTx/>
              </a:rPr>
              <a:t>DoD</a:t>
            </a:r>
            <a:r>
              <a:rPr kumimoji="0" lang="en-US" sz="1000" b="1" i="0" u="none" strike="noStrike" kern="0" cap="none" spc="0" normalizeH="0" baseline="0" noProof="0" dirty="0">
                <a:ln>
                  <a:noFill/>
                </a:ln>
                <a:solidFill>
                  <a:schemeClr val="tx1"/>
                </a:solidFill>
                <a:effectLst/>
                <a:uLnTx/>
                <a:uFillTx/>
              </a:rPr>
              <a:t> authority.</a:t>
            </a:r>
            <a:endParaRPr kumimoji="0" lang="en-US" sz="1000" b="1" i="0" u="none" strike="noStrike" kern="0" cap="none" spc="0" normalizeH="0" baseline="0" noProof="0" dirty="0">
              <a:ln>
                <a:noFill/>
              </a:ln>
              <a:solidFill>
                <a:schemeClr val="tx1"/>
              </a:solidFill>
              <a:effectLst/>
              <a:uLnTx/>
              <a:uFillTx/>
              <a:latin typeface="Arial" charset="0"/>
            </a:endParaRPr>
          </a:p>
        </p:txBody>
      </p:sp>
    </p:spTree>
    <p:extLst>
      <p:ext uri="{BB962C8B-B14F-4D97-AF65-F5344CB8AC3E}">
        <p14:creationId xmlns:p14="http://schemas.microsoft.com/office/powerpoint/2010/main" val="2501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bIns="0" anchor="b" anchorCtr="1"/>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846320"/>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9DEF3D8-9BB1-46D3-9327-C8B6A65CCFAB}" type="slidenum">
              <a:rPr lang="en-US" smtClean="0"/>
              <a:pPr/>
              <a:t>‹#›</a:t>
            </a:fld>
            <a:endParaRPr lang="en-US" dirty="0"/>
          </a:p>
        </p:txBody>
      </p:sp>
    </p:spTree>
    <p:extLst>
      <p:ext uri="{BB962C8B-B14F-4D97-AF65-F5344CB8AC3E}">
        <p14:creationId xmlns:p14="http://schemas.microsoft.com/office/powerpoint/2010/main" val="253546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188720" y="82296"/>
            <a:ext cx="6949440" cy="1005840"/>
          </a:xfrm>
        </p:spPr>
        <p:txBody>
          <a:bodyPr bIns="0" anchor="b" anchorCtr="1"/>
          <a:lstStyle>
            <a:lvl1pPr>
              <a:defRPr sz="400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F9DEF3D8-9BB1-46D3-9327-C8B6A65CCFAB}" type="slidenum">
              <a:rPr lang="en-US" smtClean="0"/>
              <a:pPr/>
              <a:t>‹#›</a:t>
            </a:fld>
            <a:endParaRPr lang="en-US" dirty="0"/>
          </a:p>
        </p:txBody>
      </p:sp>
      <p:sp>
        <p:nvSpPr>
          <p:cNvPr id="9" name="Content Placeholder 8"/>
          <p:cNvSpPr>
            <a:spLocks noGrp="1"/>
          </p:cNvSpPr>
          <p:nvPr>
            <p:ph sz="quarter" idx="13"/>
          </p:nvPr>
        </p:nvSpPr>
        <p:spPr>
          <a:xfrm>
            <a:off x="457200" y="1371600"/>
            <a:ext cx="41148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4572000" y="1141831"/>
            <a:ext cx="0" cy="5100119"/>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8"/>
          <p:cNvSpPr>
            <a:spLocks noGrp="1"/>
          </p:cNvSpPr>
          <p:nvPr>
            <p:ph sz="quarter" idx="14"/>
          </p:nvPr>
        </p:nvSpPr>
        <p:spPr>
          <a:xfrm>
            <a:off x="4572000" y="1371600"/>
            <a:ext cx="41148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036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nchor="b" anchorCtr="1"/>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114800" cy="73152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371600"/>
            <a:ext cx="4114800" cy="73152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F9DEF3D8-9BB1-46D3-9327-C8B6A65CCFAB}" type="slidenum">
              <a:rPr lang="en-US" smtClean="0"/>
              <a:pPr/>
              <a:t>‹#›</a:t>
            </a:fld>
            <a:endParaRPr lang="en-US" dirty="0"/>
          </a:p>
        </p:txBody>
      </p:sp>
      <p:sp>
        <p:nvSpPr>
          <p:cNvPr id="11" name="Content Placeholder 10"/>
          <p:cNvSpPr>
            <a:spLocks noGrp="1"/>
          </p:cNvSpPr>
          <p:nvPr>
            <p:ph sz="quarter" idx="13"/>
          </p:nvPr>
        </p:nvSpPr>
        <p:spPr>
          <a:xfrm>
            <a:off x="457200" y="2057400"/>
            <a:ext cx="411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37049" y="2057400"/>
            <a:ext cx="4114800"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4622800" y="1219200"/>
            <a:ext cx="0" cy="50292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55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Top Bottom">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bIns="0" anchor="b" anchorCtr="1"/>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9DEF3D8-9BB1-46D3-9327-C8B6A65CCFAB}" type="slidenum">
              <a:rPr lang="en-US" smtClean="0"/>
              <a:pPr/>
              <a:t>‹#›</a:t>
            </a:fld>
            <a:endParaRPr lang="en-US" dirty="0"/>
          </a:p>
        </p:txBody>
      </p:sp>
      <p:sp>
        <p:nvSpPr>
          <p:cNvPr id="6" name="Content Placeholder 2"/>
          <p:cNvSpPr>
            <a:spLocks noGrp="1"/>
          </p:cNvSpPr>
          <p:nvPr>
            <p:ph idx="1"/>
          </p:nvPr>
        </p:nvSpPr>
        <p:spPr>
          <a:xfrm>
            <a:off x="457200" y="1371600"/>
            <a:ext cx="8229600" cy="2362200"/>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810000"/>
            <a:ext cx="8229600" cy="2362200"/>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901095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F9DEF3D8-9BB1-46D3-9327-C8B6A65CCFAB}" type="slidenum">
              <a:rPr lang="en-US" smtClean="0"/>
              <a:pPr/>
              <a:t>‹#›</a:t>
            </a:fld>
            <a:endParaRPr lang="en-US" dirty="0"/>
          </a:p>
        </p:txBody>
      </p:sp>
    </p:spTree>
    <p:extLst>
      <p:ext uri="{BB962C8B-B14F-4D97-AF65-F5344CB8AC3E}">
        <p14:creationId xmlns:p14="http://schemas.microsoft.com/office/powerpoint/2010/main" val="16054417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Questions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DEF3D8-9BB1-46D3-9327-C8B6A65CCFAB}" type="slidenum">
              <a:rPr lang="en-US" smtClean="0"/>
              <a:pPr/>
              <a:t>‹#›</a:t>
            </a:fld>
            <a:endParaRPr lang="en-US" dirty="0"/>
          </a:p>
        </p:txBody>
      </p:sp>
      <p:sp>
        <p:nvSpPr>
          <p:cNvPr id="5" name="Title 4"/>
          <p:cNvSpPr>
            <a:spLocks noGrp="1"/>
          </p:cNvSpPr>
          <p:nvPr>
            <p:ph type="title" hasCustomPrompt="1"/>
          </p:nvPr>
        </p:nvSpPr>
        <p:spPr>
          <a:xfrm>
            <a:off x="800100" y="122239"/>
            <a:ext cx="7543800" cy="868363"/>
          </a:xfrm>
        </p:spPr>
        <p:txBody>
          <a:bodyPr/>
          <a:lstStyle>
            <a:lvl1pPr>
              <a:defRPr/>
            </a:lvl1pPr>
          </a:lstStyle>
          <a:p>
            <a:r>
              <a:rPr lang="en-US" dirty="0"/>
              <a:t>Unoccupied Building Search</a:t>
            </a:r>
          </a:p>
        </p:txBody>
      </p:sp>
    </p:spTree>
    <p:extLst>
      <p:ext uri="{BB962C8B-B14F-4D97-AF65-F5344CB8AC3E}">
        <p14:creationId xmlns:p14="http://schemas.microsoft.com/office/powerpoint/2010/main" val="53883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88720" y="82296"/>
            <a:ext cx="6949440" cy="1006365"/>
          </a:xfrm>
          <a:prstGeom prst="rect">
            <a:avLst/>
          </a:prstGeom>
        </p:spPr>
        <p:txBody>
          <a:bodyPr vert="horz" lIns="91440" tIns="45720" rIns="91440" bIns="0" rtlCol="0" anchor="b"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24825" y="6248400"/>
            <a:ext cx="561975" cy="365125"/>
          </a:xfrm>
          <a:prstGeom prst="rect">
            <a:avLst/>
          </a:prstGeom>
        </p:spPr>
        <p:txBody>
          <a:bodyPr vert="horz" lIns="27432" tIns="45720" rIns="45720" bIns="45720" rtlCol="0" anchor="ctr"/>
          <a:lstStyle>
            <a:lvl1pPr algn="r">
              <a:defRPr sz="1000">
                <a:solidFill>
                  <a:schemeClr val="tx1">
                    <a:lumMod val="65000"/>
                    <a:lumOff val="35000"/>
                  </a:schemeClr>
                </a:solidFill>
                <a:latin typeface="Century Gothic" pitchFamily="34" charset="0"/>
              </a:defRPr>
            </a:lvl1pPr>
          </a:lstStyle>
          <a:p>
            <a:fld id="{F9DEF3D8-9BB1-46D3-9327-C8B6A65CCFAB}" type="slidenum">
              <a:rPr lang="en-US" smtClean="0"/>
              <a:pPr/>
              <a:t>‹#›</a:t>
            </a:fld>
            <a:endParaRPr lang="en-US" dirty="0"/>
          </a:p>
        </p:txBody>
      </p:sp>
      <p:cxnSp>
        <p:nvCxnSpPr>
          <p:cNvPr id="12" name="Straight Connector 11"/>
          <p:cNvCxnSpPr/>
          <p:nvPr/>
        </p:nvCxnSpPr>
        <p:spPr>
          <a:xfrm>
            <a:off x="457200" y="6248400"/>
            <a:ext cx="82296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5152" y="1133603"/>
            <a:ext cx="7591648" cy="754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01834"/>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10" r:id="rId7"/>
  </p:sldLayoutIdLst>
  <p:hf hdr="0" dt="0"/>
  <p:txStyles>
    <p:title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SzPct val="10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Clr>
          <a:srgbClr val="C00000"/>
        </a:buClr>
        <a:buSzPct val="100000"/>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SzPct val="8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18" Type="http://schemas.openxmlformats.org/officeDocument/2006/relationships/diagramQuickStyle" Target="../diagrams/quickStyle3.xml"/><Relationship Id="rId3" Type="http://schemas.openxmlformats.org/officeDocument/2006/relationships/image" Target="../media/image18.jpeg"/><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openxmlformats.org/officeDocument/2006/relationships/diagramLayout" Target="../diagrams/layout3.xml"/><Relationship Id="rId2" Type="http://schemas.openxmlformats.org/officeDocument/2006/relationships/notesSlide" Target="../notesSlides/notesSlide1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image" Target="../media/image20.jpeg"/><Relationship Id="rId10" Type="http://schemas.openxmlformats.org/officeDocument/2006/relationships/diagramData" Target="../diagrams/data2.xml"/><Relationship Id="rId19" Type="http://schemas.openxmlformats.org/officeDocument/2006/relationships/diagramColors" Target="../diagrams/colors3.xml"/><Relationship Id="rId4" Type="http://schemas.openxmlformats.org/officeDocument/2006/relationships/diagramData" Target="../diagrams/data1.xml"/><Relationship Id="rId9" Type="http://schemas.openxmlformats.org/officeDocument/2006/relationships/image" Target="../media/image19.jpeg"/><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ctrTitle"/>
          </p:nvPr>
        </p:nvSpPr>
        <p:spPr/>
        <p:txBody>
          <a:bodyPr/>
          <a:lstStyle/>
          <a:p>
            <a:r>
              <a:rPr lang="en-US" dirty="0"/>
              <a:t>Unoccupied Building Search </a:t>
            </a:r>
            <a:br>
              <a:rPr lang="en-US" dirty="0"/>
            </a:br>
            <a:r>
              <a:rPr lang="th-TH" dirty="0"/>
              <a:t>การตรวจอาคารร้าง</a:t>
            </a:r>
            <a:endParaRPr lang="en-AU" dirty="0"/>
          </a:p>
        </p:txBody>
      </p:sp>
      <p:sp>
        <p:nvSpPr>
          <p:cNvPr id="9" name="Subtitle 8"/>
          <p:cNvSpPr>
            <a:spLocks noGrp="1"/>
          </p:cNvSpPr>
          <p:nvPr>
            <p:ph type="subTitle" idx="1"/>
          </p:nvPr>
        </p:nvSpPr>
        <p:spPr/>
        <p:txBody>
          <a:bodyPr/>
          <a:lstStyle/>
          <a:p>
            <a:r>
              <a:rPr lang="en-US" dirty="0"/>
              <a:t>Module 06</a:t>
            </a:r>
          </a:p>
          <a:p>
            <a:r>
              <a:rPr lang="en-US" dirty="0"/>
              <a:t>V1.0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Common Threats</a:t>
            </a:r>
            <a:endParaRPr lang="en-US" dirty="0"/>
          </a:p>
        </p:txBody>
      </p:sp>
      <p:sp>
        <p:nvSpPr>
          <p:cNvPr id="2" name="Content Placeholder 1"/>
          <p:cNvSpPr>
            <a:spLocks noGrp="1"/>
          </p:cNvSpPr>
          <p:nvPr>
            <p:ph idx="1"/>
          </p:nvPr>
        </p:nvSpPr>
        <p:spPr/>
        <p:txBody>
          <a:bodyPr/>
          <a:lstStyle/>
          <a:p>
            <a:r>
              <a:rPr lang="en-US" dirty="0"/>
              <a:t>Emplaced IED / IED</a:t>
            </a:r>
            <a:r>
              <a:rPr lang="th-TH" dirty="0"/>
              <a:t> ซุกซ่อน</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10</a:t>
            </a:fld>
            <a:endParaRPr lang="en-US" dirty="0"/>
          </a:p>
        </p:txBody>
      </p:sp>
      <p:pic>
        <p:nvPicPr>
          <p:cNvPr id="6" name="Picture 3"/>
          <p:cNvPicPr>
            <a:picLocks noChangeAspect="1" noChangeArrowheads="1"/>
          </p:cNvPicPr>
          <p:nvPr/>
        </p:nvPicPr>
        <p:blipFill>
          <a:blip r:embed="rId3" cstate="print">
            <a:lum bright="10000"/>
          </a:blip>
          <a:srcRect l="15691" t="34390" r="13777" b="16141"/>
          <a:stretch>
            <a:fillRect/>
          </a:stretch>
        </p:blipFill>
        <p:spPr bwMode="auto">
          <a:xfrm>
            <a:off x="531222" y="2251364"/>
            <a:ext cx="8077200" cy="3532909"/>
          </a:xfrm>
          <a:prstGeom prst="rect">
            <a:avLst/>
          </a:prstGeom>
          <a:ln w="9525" cap="flat">
            <a:solidFill>
              <a:schemeClr val="tx1"/>
            </a:solidFill>
            <a:prstDash val="solid"/>
            <a:miter lim="800000"/>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Common Threats</a:t>
            </a:r>
            <a:endParaRPr lang="en-US" dirty="0"/>
          </a:p>
        </p:txBody>
      </p:sp>
      <p:sp>
        <p:nvSpPr>
          <p:cNvPr id="2" name="Content Placeholder 1"/>
          <p:cNvSpPr>
            <a:spLocks noGrp="1"/>
          </p:cNvSpPr>
          <p:nvPr>
            <p:ph idx="1"/>
          </p:nvPr>
        </p:nvSpPr>
        <p:spPr/>
        <p:txBody>
          <a:bodyPr/>
          <a:lstStyle/>
          <a:p>
            <a:r>
              <a:rPr lang="en-US" dirty="0"/>
              <a:t>Emplaced IED  </a:t>
            </a:r>
          </a:p>
          <a:p>
            <a:r>
              <a:rPr lang="en-US" dirty="0"/>
              <a:t>IED</a:t>
            </a:r>
            <a:r>
              <a:rPr lang="th-TH" dirty="0"/>
              <a:t> ซุกซ่อน</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11</a:t>
            </a:fld>
            <a:endParaRPr lang="en-US" dirty="0"/>
          </a:p>
        </p:txBody>
      </p:sp>
      <p:pic>
        <p:nvPicPr>
          <p:cNvPr id="6" name="Picture 61" descr="npo000029"/>
          <p:cNvPicPr>
            <a:picLocks noChangeAspect="1" noChangeArrowheads="1"/>
          </p:cNvPicPr>
          <p:nvPr/>
        </p:nvPicPr>
        <p:blipFill>
          <a:blip r:embed="rId3" cstate="print">
            <a:lum bright="10000"/>
          </a:blip>
          <a:srcRect/>
          <a:stretch>
            <a:fillRect/>
          </a:stretch>
        </p:blipFill>
        <p:spPr bwMode="auto">
          <a:xfrm>
            <a:off x="511630" y="3429000"/>
            <a:ext cx="4114800" cy="2701636"/>
          </a:xfrm>
          <a:prstGeom prst="rect">
            <a:avLst/>
          </a:prstGeom>
          <a:ln w="9525" cap="flat">
            <a:solidFill>
              <a:schemeClr val="tx1"/>
            </a:solidFill>
            <a:prstDash val="solid"/>
            <a:miter lim="800000"/>
          </a:ln>
          <a:effectLst/>
        </p:spPr>
      </p:pic>
      <p:sp>
        <p:nvSpPr>
          <p:cNvPr id="7" name="Oval 4"/>
          <p:cNvSpPr>
            <a:spLocks noChangeArrowheads="1"/>
          </p:cNvSpPr>
          <p:nvPr/>
        </p:nvSpPr>
        <p:spPr bwMode="auto">
          <a:xfrm>
            <a:off x="1018044" y="4737966"/>
            <a:ext cx="369887" cy="317500"/>
          </a:xfrm>
          <a:prstGeom prst="ellipse">
            <a:avLst/>
          </a:prstGeom>
          <a:noFill/>
          <a:ln w="28575">
            <a:solidFill>
              <a:srgbClr val="FF0000"/>
            </a:solidFill>
            <a:round/>
            <a:headEnd/>
            <a:tailEnd/>
          </a:ln>
        </p:spPr>
        <p:txBody>
          <a:bodyPr wrap="none" anchor="ctr"/>
          <a:lstStyle/>
          <a:p>
            <a:pPr algn="ctr">
              <a:lnSpc>
                <a:spcPct val="90000"/>
              </a:lnSpc>
            </a:pPr>
            <a:endParaRPr lang="en-US" dirty="0">
              <a:latin typeface="Calibri" pitchFamily="34" charset="0"/>
            </a:endParaRPr>
          </a:p>
        </p:txBody>
      </p:sp>
      <p:sp>
        <p:nvSpPr>
          <p:cNvPr id="8" name="Oval 5"/>
          <p:cNvSpPr>
            <a:spLocks noChangeArrowheads="1"/>
          </p:cNvSpPr>
          <p:nvPr/>
        </p:nvSpPr>
        <p:spPr bwMode="auto">
          <a:xfrm>
            <a:off x="4247019" y="4954444"/>
            <a:ext cx="369887" cy="317500"/>
          </a:xfrm>
          <a:prstGeom prst="ellipse">
            <a:avLst/>
          </a:prstGeom>
          <a:noFill/>
          <a:ln w="28575">
            <a:solidFill>
              <a:srgbClr val="FF0000"/>
            </a:solidFill>
            <a:round/>
            <a:headEnd/>
            <a:tailEnd/>
          </a:ln>
        </p:spPr>
        <p:txBody>
          <a:bodyPr wrap="none" anchor="ctr"/>
          <a:lstStyle/>
          <a:p>
            <a:pPr algn="ctr">
              <a:lnSpc>
                <a:spcPct val="90000"/>
              </a:lnSpc>
            </a:pPr>
            <a:endParaRPr lang="en-US" dirty="0">
              <a:latin typeface="Calibri" pitchFamily="34" charset="0"/>
            </a:endParaRPr>
          </a:p>
        </p:txBody>
      </p:sp>
      <p:sp>
        <p:nvSpPr>
          <p:cNvPr id="9" name="Oval 6"/>
          <p:cNvSpPr>
            <a:spLocks noChangeArrowheads="1"/>
          </p:cNvSpPr>
          <p:nvPr/>
        </p:nvSpPr>
        <p:spPr bwMode="auto">
          <a:xfrm>
            <a:off x="1622880" y="4856307"/>
            <a:ext cx="369888" cy="317500"/>
          </a:xfrm>
          <a:prstGeom prst="ellipse">
            <a:avLst/>
          </a:prstGeom>
          <a:noFill/>
          <a:ln w="28575">
            <a:solidFill>
              <a:srgbClr val="FF0000"/>
            </a:solidFill>
            <a:round/>
            <a:headEnd/>
            <a:tailEnd/>
          </a:ln>
        </p:spPr>
        <p:txBody>
          <a:bodyPr wrap="none" anchor="ctr"/>
          <a:lstStyle/>
          <a:p>
            <a:pPr algn="ctr">
              <a:lnSpc>
                <a:spcPct val="90000"/>
              </a:lnSpc>
            </a:pPr>
            <a:endParaRPr lang="en-US" dirty="0">
              <a:latin typeface="Calibri" pitchFamily="34" charset="0"/>
            </a:endParaRPr>
          </a:p>
        </p:txBody>
      </p:sp>
      <p:graphicFrame>
        <p:nvGraphicFramePr>
          <p:cNvPr id="10" name="Diagram 9"/>
          <p:cNvGraphicFramePr/>
          <p:nvPr/>
        </p:nvGraphicFramePr>
        <p:xfrm>
          <a:off x="1883230" y="5576456"/>
          <a:ext cx="1676400" cy="20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Line 9"/>
          <p:cNvSpPr>
            <a:spLocks noChangeShapeType="1"/>
          </p:cNvSpPr>
          <p:nvPr/>
        </p:nvSpPr>
        <p:spPr bwMode="auto">
          <a:xfrm flipH="1" flipV="1">
            <a:off x="1238706" y="4973205"/>
            <a:ext cx="563563" cy="594591"/>
          </a:xfrm>
          <a:prstGeom prst="line">
            <a:avLst/>
          </a:prstGeom>
          <a:noFill/>
          <a:ln w="19050">
            <a:solidFill>
              <a:schemeClr val="tx1"/>
            </a:solidFill>
            <a:round/>
            <a:headEnd/>
            <a:tailEnd type="triangle" w="med" len="med"/>
          </a:ln>
        </p:spPr>
        <p:txBody>
          <a:bodyPr/>
          <a:lstStyle/>
          <a:p>
            <a:endParaRPr lang="en-US" dirty="0"/>
          </a:p>
        </p:txBody>
      </p:sp>
      <p:sp>
        <p:nvSpPr>
          <p:cNvPr id="12" name="Line 10"/>
          <p:cNvSpPr>
            <a:spLocks noChangeShapeType="1"/>
          </p:cNvSpPr>
          <p:nvPr/>
        </p:nvSpPr>
        <p:spPr bwMode="auto">
          <a:xfrm flipH="1" flipV="1">
            <a:off x="1826080" y="5078557"/>
            <a:ext cx="285750" cy="467591"/>
          </a:xfrm>
          <a:prstGeom prst="line">
            <a:avLst/>
          </a:prstGeom>
          <a:noFill/>
          <a:ln w="19050">
            <a:solidFill>
              <a:schemeClr val="tx1"/>
            </a:solidFill>
            <a:round/>
            <a:headEnd/>
            <a:tailEnd type="triangle" w="med" len="med"/>
          </a:ln>
        </p:spPr>
        <p:txBody>
          <a:bodyPr/>
          <a:lstStyle/>
          <a:p>
            <a:endParaRPr lang="en-US" dirty="0"/>
          </a:p>
        </p:txBody>
      </p:sp>
      <p:sp>
        <p:nvSpPr>
          <p:cNvPr id="13" name="Line 11"/>
          <p:cNvSpPr>
            <a:spLocks noChangeShapeType="1"/>
          </p:cNvSpPr>
          <p:nvPr/>
        </p:nvSpPr>
        <p:spPr bwMode="auto">
          <a:xfrm flipV="1">
            <a:off x="2989719" y="5211330"/>
            <a:ext cx="1430337" cy="342034"/>
          </a:xfrm>
          <a:prstGeom prst="line">
            <a:avLst/>
          </a:prstGeom>
          <a:noFill/>
          <a:ln w="19050">
            <a:solidFill>
              <a:schemeClr val="tx1"/>
            </a:solidFill>
            <a:round/>
            <a:headEnd/>
            <a:tailEnd type="triangle" w="med" len="med"/>
          </a:ln>
        </p:spPr>
        <p:txBody>
          <a:bodyPr/>
          <a:lstStyle/>
          <a:p>
            <a:endParaRPr lang="en-US" dirty="0"/>
          </a:p>
        </p:txBody>
      </p:sp>
      <p:pic>
        <p:nvPicPr>
          <p:cNvPr id="14" name="Picture 16" descr="npo00002d"/>
          <p:cNvPicPr>
            <a:picLocks noChangeAspect="1" noChangeArrowheads="1"/>
          </p:cNvPicPr>
          <p:nvPr/>
        </p:nvPicPr>
        <p:blipFill>
          <a:blip r:embed="rId9" cstate="print">
            <a:lum bright="10000"/>
          </a:blip>
          <a:srcRect/>
          <a:stretch>
            <a:fillRect/>
          </a:stretch>
        </p:blipFill>
        <p:spPr bwMode="auto">
          <a:xfrm>
            <a:off x="4931230" y="4025034"/>
            <a:ext cx="3581400" cy="2105602"/>
          </a:xfrm>
          <a:prstGeom prst="rect">
            <a:avLst/>
          </a:prstGeom>
          <a:ln w="9525" cap="flat">
            <a:solidFill>
              <a:schemeClr val="tx1"/>
            </a:solidFill>
            <a:prstDash val="solid"/>
            <a:miter lim="800000"/>
          </a:ln>
          <a:effectLst/>
        </p:spPr>
      </p:pic>
      <p:graphicFrame>
        <p:nvGraphicFramePr>
          <p:cNvPr id="15" name="Diagram 14"/>
          <p:cNvGraphicFramePr/>
          <p:nvPr/>
        </p:nvGraphicFramePr>
        <p:xfrm>
          <a:off x="6150431" y="5879273"/>
          <a:ext cx="1302601" cy="2350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6" name="Picture 31" descr="npo00002f"/>
          <p:cNvPicPr>
            <a:picLocks noChangeAspect="1" noChangeArrowheads="1"/>
          </p:cNvPicPr>
          <p:nvPr/>
        </p:nvPicPr>
        <p:blipFill>
          <a:blip r:embed="rId15" cstate="print">
            <a:lum bright="10000"/>
          </a:blip>
          <a:srcRect/>
          <a:stretch>
            <a:fillRect/>
          </a:stretch>
        </p:blipFill>
        <p:spPr bwMode="auto">
          <a:xfrm>
            <a:off x="4995555" y="1489364"/>
            <a:ext cx="3505200" cy="2286000"/>
          </a:xfrm>
          <a:prstGeom prst="rect">
            <a:avLst/>
          </a:prstGeom>
          <a:ln w="9525" cap="flat">
            <a:solidFill>
              <a:schemeClr val="tx1"/>
            </a:solidFill>
            <a:prstDash val="solid"/>
            <a:miter lim="800000"/>
          </a:ln>
          <a:effectLst/>
        </p:spPr>
      </p:pic>
      <p:graphicFrame>
        <p:nvGraphicFramePr>
          <p:cNvPr id="17" name="Diagram 16"/>
          <p:cNvGraphicFramePr/>
          <p:nvPr/>
        </p:nvGraphicFramePr>
        <p:xfrm>
          <a:off x="5803435" y="3543793"/>
          <a:ext cx="2181578" cy="23502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a:t>
            </a:r>
            <a:r>
              <a:rPr lang="th-TH" dirty="0"/>
              <a:t>ทบทวน</a:t>
            </a:r>
            <a:endParaRPr lang="en-US" dirty="0"/>
          </a:p>
        </p:txBody>
      </p:sp>
      <p:sp>
        <p:nvSpPr>
          <p:cNvPr id="2" name="Content Placeholder 1"/>
          <p:cNvSpPr>
            <a:spLocks noGrp="1"/>
          </p:cNvSpPr>
          <p:nvPr>
            <p:ph idx="1"/>
          </p:nvPr>
        </p:nvSpPr>
        <p:spPr/>
        <p:txBody>
          <a:bodyPr/>
          <a:lstStyle/>
          <a:p>
            <a:r>
              <a:rPr lang="en-GB" dirty="0"/>
              <a:t>Threat assessment </a:t>
            </a:r>
            <a:endParaRPr lang="th-TH" dirty="0"/>
          </a:p>
          <a:p>
            <a:r>
              <a:rPr lang="th-TH" dirty="0"/>
              <a:t>การประเมินภัยคุกคาม</a:t>
            </a:r>
            <a:endParaRPr lang="en-GB" dirty="0"/>
          </a:p>
          <a:p>
            <a:r>
              <a:rPr lang="en-GB" dirty="0"/>
              <a:t>Unoccupied building</a:t>
            </a:r>
            <a:endParaRPr lang="th-TH" dirty="0"/>
          </a:p>
          <a:p>
            <a:r>
              <a:rPr lang="th-TH" dirty="0"/>
              <a:t>อาคารร้าง</a:t>
            </a:r>
            <a:endParaRPr lang="en-GB" dirty="0"/>
          </a:p>
          <a:p>
            <a:r>
              <a:rPr lang="en-GB" dirty="0"/>
              <a:t>Common threats</a:t>
            </a:r>
            <a:endParaRPr lang="th-TH" dirty="0"/>
          </a:p>
          <a:p>
            <a:r>
              <a:rPr lang="th-TH" dirty="0"/>
              <a:t>ภัยคุกคามที่พบบ่อย</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Unoccupied Building Search</a:t>
            </a:r>
          </a:p>
        </p:txBody>
      </p:sp>
      <p:sp>
        <p:nvSpPr>
          <p:cNvPr id="7" name="Text Placeholder 6"/>
          <p:cNvSpPr>
            <a:spLocks noGrp="1"/>
          </p:cNvSpPr>
          <p:nvPr>
            <p:ph idx="1"/>
          </p:nvPr>
        </p:nvSpPr>
        <p:spPr/>
        <p:txBody>
          <a:bodyPr/>
          <a:lstStyle/>
          <a:p>
            <a:r>
              <a:rPr lang="en-US"/>
              <a:t>Questions?</a:t>
            </a:r>
            <a:endParaRPr lang="en-US" dirty="0"/>
          </a:p>
        </p:txBody>
      </p:sp>
      <p:sp>
        <p:nvSpPr>
          <p:cNvPr id="5" name="Slide Number Placeholder 4"/>
          <p:cNvSpPr>
            <a:spLocks noGrp="1"/>
          </p:cNvSpPr>
          <p:nvPr>
            <p:ph type="sldNum" sz="quarter" idx="12"/>
          </p:nvPr>
        </p:nvSpPr>
        <p:spPr/>
        <p:txBody>
          <a:bodyPr/>
          <a:lstStyle/>
          <a:p>
            <a:fld id="{C164C993-5D73-45E4-AA78-6B48DBCCA5FE}" type="slidenum">
              <a:rPr lang="en-AU" smtClean="0"/>
              <a:pPr/>
              <a:t>13</a:t>
            </a:fld>
            <a:endParaRPr lang="en-AU" dirty="0"/>
          </a:p>
        </p:txBody>
      </p:sp>
    </p:spTree>
    <p:extLst>
      <p:ext uri="{BB962C8B-B14F-4D97-AF65-F5344CB8AC3E}">
        <p14:creationId xmlns:p14="http://schemas.microsoft.com/office/powerpoint/2010/main" val="33399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Learning Objectives</a:t>
            </a:r>
            <a:endParaRPr lang="en-US" dirty="0"/>
          </a:p>
        </p:txBody>
      </p:sp>
      <p:sp>
        <p:nvSpPr>
          <p:cNvPr id="17412" name="Rectangle 3"/>
          <p:cNvSpPr>
            <a:spLocks noGrp="1" noChangeArrowheads="1"/>
          </p:cNvSpPr>
          <p:nvPr>
            <p:ph idx="1"/>
          </p:nvPr>
        </p:nvSpPr>
        <p:spPr/>
        <p:txBody>
          <a:bodyPr/>
          <a:lstStyle/>
          <a:p>
            <a:r>
              <a:rPr lang="en-US"/>
              <a:t>Terminal Learning Objective</a:t>
            </a:r>
          </a:p>
          <a:p>
            <a:pPr lvl="1"/>
            <a:r>
              <a:rPr lang="en-US"/>
              <a:t>Describe unoccupied building search and associated hazards</a:t>
            </a:r>
          </a:p>
          <a:p>
            <a:r>
              <a:rPr lang="en-US"/>
              <a:t> Enabling Learning Objective</a:t>
            </a:r>
          </a:p>
          <a:p>
            <a:pPr lvl="1"/>
            <a:r>
              <a:rPr lang="en-US"/>
              <a:t>Describe potential threats and indicators with an unoccupied building search</a:t>
            </a:r>
          </a:p>
          <a:p>
            <a:pPr lvl="1"/>
            <a:r>
              <a:rPr lang="en-US"/>
              <a:t>Recognize tactical risk during the mission</a:t>
            </a:r>
          </a:p>
          <a:p>
            <a:pPr lvl="1"/>
            <a:r>
              <a:rPr lang="en-US"/>
              <a:t>Identify common threats involved when conducting an unoccupied building search</a:t>
            </a:r>
          </a:p>
          <a:p>
            <a:endParaRPr lang="en-US" dirty="0"/>
          </a:p>
        </p:txBody>
      </p:sp>
      <p:sp>
        <p:nvSpPr>
          <p:cNvPr id="17410" name="Slide Number Placeholder 3"/>
          <p:cNvSpPr>
            <a:spLocks noGrp="1"/>
          </p:cNvSpPr>
          <p:nvPr>
            <p:ph type="sldNum" sz="quarter" idx="12"/>
          </p:nvPr>
        </p:nvSpPr>
        <p:spPr/>
        <p:txBody>
          <a:bodyPr/>
          <a:lstStyle/>
          <a:p>
            <a:r>
              <a:rPr lang="en-AU"/>
              <a:t> </a:t>
            </a:r>
            <a:fld id="{128B189B-3930-48E8-815F-2B4EBEC34E0F}" type="slidenum">
              <a:rPr lang="en-AU" smtClean="0"/>
              <a:pPr/>
              <a:t>2</a:t>
            </a:fld>
            <a:endParaRPr lang="en-AU" dirty="0"/>
          </a:p>
        </p:txBody>
      </p:sp>
    </p:spTree>
    <p:extLst>
      <p:ext uri="{BB962C8B-B14F-4D97-AF65-F5344CB8AC3E}">
        <p14:creationId xmlns:p14="http://schemas.microsoft.com/office/powerpoint/2010/main" val="108883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8720" y="82296"/>
            <a:ext cx="8107680" cy="946277"/>
          </a:xfrm>
        </p:spPr>
        <p:txBody>
          <a:bodyPr>
            <a:normAutofit/>
          </a:bodyPr>
          <a:lstStyle/>
          <a:p>
            <a:r>
              <a:rPr lang="en-GB" dirty="0"/>
              <a:t>Threat Assessment</a:t>
            </a:r>
            <a:r>
              <a:rPr lang="th-TH" dirty="0"/>
              <a:t> การประเมินภัยคุกคาม</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3</a:t>
            </a:fld>
            <a:endParaRPr lang="en-US" dirty="0"/>
          </a:p>
        </p:txBody>
      </p:sp>
      <p:pic>
        <p:nvPicPr>
          <p:cNvPr id="14" name="Content Placeholder 13"/>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2963" r="11111"/>
          <a:stretch/>
        </p:blipFill>
        <p:spPr>
          <a:xfrm>
            <a:off x="4774687" y="1694330"/>
            <a:ext cx="4064513" cy="3936045"/>
          </a:xfrm>
        </p:spPr>
      </p:pic>
      <p:sp>
        <p:nvSpPr>
          <p:cNvPr id="13" name="Content Placeholder 12"/>
          <p:cNvSpPr>
            <a:spLocks noGrp="1"/>
          </p:cNvSpPr>
          <p:nvPr>
            <p:ph sz="quarter" idx="13"/>
          </p:nvPr>
        </p:nvSpPr>
        <p:spPr/>
        <p:txBody>
          <a:bodyPr>
            <a:noAutofit/>
          </a:bodyPr>
          <a:lstStyle/>
          <a:p>
            <a:r>
              <a:rPr lang="en-US" sz="2000" dirty="0"/>
              <a:t>What was the building used for?</a:t>
            </a:r>
          </a:p>
          <a:p>
            <a:r>
              <a:rPr lang="th-TH" sz="2000" dirty="0"/>
              <a:t>อาคารใช้ทำอะไร</a:t>
            </a:r>
            <a:endParaRPr lang="en-US" sz="2000" dirty="0"/>
          </a:p>
          <a:p>
            <a:r>
              <a:rPr lang="en-US" sz="2000" dirty="0"/>
              <a:t>How long has it been empty?</a:t>
            </a:r>
            <a:endParaRPr lang="th-TH" sz="2000" dirty="0"/>
          </a:p>
          <a:p>
            <a:r>
              <a:rPr lang="th-TH" sz="2000" dirty="0"/>
              <a:t>อาคารร้างมานานหรือยัง</a:t>
            </a:r>
            <a:endParaRPr lang="en-US" sz="2000" dirty="0"/>
          </a:p>
          <a:p>
            <a:r>
              <a:rPr lang="en-US" sz="2000" dirty="0"/>
              <a:t>When was the last know activity?</a:t>
            </a:r>
            <a:endParaRPr lang="th-TH" sz="2000" dirty="0"/>
          </a:p>
          <a:p>
            <a:r>
              <a:rPr lang="th-TH" sz="2000" dirty="0"/>
              <a:t>ล่าสุดมีอะไรเกิดขึ้นในอาคาร</a:t>
            </a:r>
            <a:endParaRPr lang="en-US" sz="2000" dirty="0"/>
          </a:p>
          <a:p>
            <a:r>
              <a:rPr lang="en-US" sz="2000" dirty="0"/>
              <a:t>Why is it unoccupied?</a:t>
            </a:r>
            <a:endParaRPr lang="th-TH" sz="2000" dirty="0"/>
          </a:p>
          <a:p>
            <a:r>
              <a:rPr lang="th-TH" sz="2000" dirty="0"/>
              <a:t>ทำไมอาคารร้าง</a:t>
            </a:r>
            <a:endParaRPr lang="en-US" sz="2000" dirty="0"/>
          </a:p>
          <a:p>
            <a:r>
              <a:rPr lang="en-US" sz="2000" dirty="0"/>
              <a:t>Who was the last to use it?</a:t>
            </a:r>
            <a:endParaRPr lang="th-TH" sz="2000" dirty="0"/>
          </a:p>
          <a:p>
            <a:r>
              <a:rPr lang="th-TH" sz="2000" dirty="0"/>
              <a:t>ใครใช้อาคารนี้ล่าสุด</a:t>
            </a:r>
            <a:endParaRPr lang="en-US" sz="2000" dirty="0"/>
          </a:p>
        </p:txBody>
      </p:sp>
      <p:sp>
        <p:nvSpPr>
          <p:cNvPr id="2" name="TextBox 1">
            <a:extLst>
              <a:ext uri="{FF2B5EF4-FFF2-40B4-BE49-F238E27FC236}">
                <a16:creationId xmlns:a16="http://schemas.microsoft.com/office/drawing/2014/main" id="{1112F0D7-6182-4B04-9B37-54ECFF96A281}"/>
              </a:ext>
            </a:extLst>
          </p:cNvPr>
          <p:cNvSpPr txBox="1"/>
          <p:nvPr/>
        </p:nvSpPr>
        <p:spPr>
          <a:xfrm>
            <a:off x="6197343" y="1486312"/>
            <a:ext cx="1219200" cy="433965"/>
          </a:xfrm>
          <a:prstGeom prst="rect">
            <a:avLst/>
          </a:prstGeom>
          <a:noFill/>
        </p:spPr>
        <p:txBody>
          <a:bodyPr wrap="square" rtlCol="0">
            <a:spAutoFit/>
          </a:bodyPr>
          <a:lstStyle/>
          <a:p>
            <a:r>
              <a:rPr lang="th-TH" dirty="0">
                <a:solidFill>
                  <a:schemeClr val="tx1"/>
                </a:solidFill>
              </a:rPr>
              <a:t>เจตนา</a:t>
            </a:r>
            <a:endParaRPr lang="en-US" dirty="0">
              <a:solidFill>
                <a:schemeClr val="tx1"/>
              </a:solidFill>
            </a:endParaRPr>
          </a:p>
        </p:txBody>
      </p:sp>
      <p:sp>
        <p:nvSpPr>
          <p:cNvPr id="7" name="TextBox 6">
            <a:extLst>
              <a:ext uri="{FF2B5EF4-FFF2-40B4-BE49-F238E27FC236}">
                <a16:creationId xmlns:a16="http://schemas.microsoft.com/office/drawing/2014/main" id="{607AE765-B4BD-463B-A29E-4D99705EEB8C}"/>
              </a:ext>
            </a:extLst>
          </p:cNvPr>
          <p:cNvSpPr txBox="1"/>
          <p:nvPr/>
        </p:nvSpPr>
        <p:spPr>
          <a:xfrm>
            <a:off x="7212609" y="5395461"/>
            <a:ext cx="1829277" cy="433965"/>
          </a:xfrm>
          <a:prstGeom prst="rect">
            <a:avLst/>
          </a:prstGeom>
          <a:noFill/>
        </p:spPr>
        <p:txBody>
          <a:bodyPr wrap="square" rtlCol="0">
            <a:spAutoFit/>
          </a:bodyPr>
          <a:lstStyle/>
          <a:p>
            <a:r>
              <a:rPr lang="th-TH" dirty="0">
                <a:solidFill>
                  <a:schemeClr val="tx1"/>
                </a:solidFill>
              </a:rPr>
              <a:t>สถานที่</a:t>
            </a:r>
            <a:endParaRPr lang="en-US" dirty="0">
              <a:solidFill>
                <a:schemeClr val="tx1"/>
              </a:solidFill>
            </a:endParaRPr>
          </a:p>
        </p:txBody>
      </p:sp>
      <p:sp>
        <p:nvSpPr>
          <p:cNvPr id="8" name="TextBox 7">
            <a:extLst>
              <a:ext uri="{FF2B5EF4-FFF2-40B4-BE49-F238E27FC236}">
                <a16:creationId xmlns:a16="http://schemas.microsoft.com/office/drawing/2014/main" id="{C9A577C7-FF84-455D-BCB5-7103CB3AE0D5}"/>
              </a:ext>
            </a:extLst>
          </p:cNvPr>
          <p:cNvSpPr txBox="1"/>
          <p:nvPr/>
        </p:nvSpPr>
        <p:spPr>
          <a:xfrm>
            <a:off x="4645511" y="5395462"/>
            <a:ext cx="1389530" cy="433965"/>
          </a:xfrm>
          <a:prstGeom prst="rect">
            <a:avLst/>
          </a:prstGeom>
          <a:noFill/>
        </p:spPr>
        <p:txBody>
          <a:bodyPr wrap="square" rtlCol="0">
            <a:spAutoFit/>
          </a:bodyPr>
          <a:lstStyle/>
          <a:p>
            <a:r>
              <a:rPr lang="th-TH" dirty="0">
                <a:solidFill>
                  <a:schemeClr val="tx1"/>
                </a:solidFill>
              </a:rPr>
              <a:t>ภัยคุกคาม</a:t>
            </a: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Unoccupied</a:t>
            </a:r>
            <a:r>
              <a:rPr lang="th-TH" dirty="0"/>
              <a:t> อาคารร้าง</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4</a:t>
            </a:fld>
            <a:endParaRPr lang="en-US" dirty="0"/>
          </a:p>
        </p:txBody>
      </p:sp>
      <p:sp>
        <p:nvSpPr>
          <p:cNvPr id="2" name="Content Placeholder 1"/>
          <p:cNvSpPr>
            <a:spLocks noGrp="1"/>
          </p:cNvSpPr>
          <p:nvPr>
            <p:ph sz="quarter" idx="13"/>
          </p:nvPr>
        </p:nvSpPr>
        <p:spPr>
          <a:xfrm>
            <a:off x="0" y="1402080"/>
            <a:ext cx="4876800" cy="5151120"/>
          </a:xfrm>
        </p:spPr>
        <p:txBody>
          <a:bodyPr>
            <a:normAutofit fontScale="62500" lnSpcReduction="20000"/>
          </a:bodyPr>
          <a:lstStyle/>
          <a:p>
            <a:r>
              <a:rPr lang="en-US" sz="3400" dirty="0"/>
              <a:t>Entry</a:t>
            </a:r>
            <a:r>
              <a:rPr lang="th-TH" sz="3400" dirty="0"/>
              <a:t> การเข้าในอาคาร</a:t>
            </a:r>
            <a:endParaRPr lang="en-US" sz="3400" dirty="0"/>
          </a:p>
          <a:p>
            <a:pPr lvl="1"/>
            <a:r>
              <a:rPr lang="en-US" sz="3400" dirty="0"/>
              <a:t>Method of entry dictated by type of threat</a:t>
            </a:r>
            <a:r>
              <a:rPr lang="th-TH" sz="3400" dirty="0"/>
              <a:t>  </a:t>
            </a:r>
            <a:endParaRPr lang="en-US" sz="3400" dirty="0"/>
          </a:p>
          <a:p>
            <a:pPr lvl="1"/>
            <a:r>
              <a:rPr lang="th-TH" sz="3400" dirty="0"/>
              <a:t>วิธีการเข้าจะขึ้นอยู่กับภัยคุกคาม</a:t>
            </a:r>
            <a:endParaRPr lang="en-US" sz="3400" dirty="0"/>
          </a:p>
          <a:p>
            <a:pPr lvl="1"/>
            <a:r>
              <a:rPr lang="en-US" sz="3400" dirty="0"/>
              <a:t>Assets, time available, intelligence, and type of compound are other considerations to take into account</a:t>
            </a:r>
            <a:r>
              <a:rPr lang="th-TH" sz="3400" dirty="0"/>
              <a:t>  </a:t>
            </a:r>
            <a:endParaRPr lang="en-US" sz="3400" dirty="0"/>
          </a:p>
          <a:p>
            <a:pPr lvl="1"/>
            <a:r>
              <a:rPr lang="th-TH" sz="3400" dirty="0"/>
              <a:t>สิ่งที่ต้องคำนึงถึงคือ อุปกรณ์ที่มี เวลา และ ประเภทของอาคาร</a:t>
            </a:r>
            <a:endParaRPr lang="en-US" sz="3400" dirty="0"/>
          </a:p>
          <a:p>
            <a:pPr lvl="1"/>
            <a:r>
              <a:rPr lang="en-US" sz="3400" dirty="0"/>
              <a:t>Tactical risks relate to those posed by the threat, such as booby-trapped doors, IEDs, and sniper fire</a:t>
            </a:r>
            <a:r>
              <a:rPr lang="th-TH" sz="3400" dirty="0"/>
              <a:t>  </a:t>
            </a:r>
            <a:endParaRPr lang="en-US" sz="3400" dirty="0"/>
          </a:p>
          <a:p>
            <a:pPr lvl="1"/>
            <a:r>
              <a:rPr lang="th-TH" sz="3400" dirty="0"/>
              <a:t>ความเสี่ยงที่เกี่ยวกับภัยคุกคามนั้น เช่น ประตูอาจติด </a:t>
            </a:r>
            <a:r>
              <a:rPr lang="en-US" sz="3400" dirty="0"/>
              <a:t>booby trap, IED, </a:t>
            </a:r>
            <a:r>
              <a:rPr lang="th-TH" sz="3400" dirty="0"/>
              <a:t>และ </a:t>
            </a:r>
            <a:r>
              <a:rPr lang="en-US" sz="3400" dirty="0"/>
              <a:t>sniper</a:t>
            </a:r>
            <a:endParaRPr lang="en-US"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291328" y="2590800"/>
            <a:ext cx="3700272" cy="194462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1188720" y="82296"/>
            <a:ext cx="7879080" cy="1006365"/>
          </a:xfrm>
        </p:spPr>
        <p:txBody>
          <a:bodyPr/>
          <a:lstStyle/>
          <a:p>
            <a:r>
              <a:rPr lang="en-US" dirty="0"/>
              <a:t>Unoccupied Building</a:t>
            </a:r>
            <a:r>
              <a:rPr lang="th-TH" dirty="0"/>
              <a:t> อาคารร้าง</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292" y="1600200"/>
            <a:ext cx="7333488" cy="4184073"/>
          </a:xfrm>
        </p:spPr>
      </p:pic>
      <p:sp>
        <p:nvSpPr>
          <p:cNvPr id="6" name="Slide Number Placeholder 5"/>
          <p:cNvSpPr>
            <a:spLocks noGrp="1"/>
          </p:cNvSpPr>
          <p:nvPr>
            <p:ph type="sldNum" sz="quarter" idx="12"/>
          </p:nvPr>
        </p:nvSpPr>
        <p:spPr/>
        <p:txBody>
          <a:bodyPr/>
          <a:lstStyle/>
          <a:p>
            <a:fld id="{B85DF0C6-B518-46D6-B954-9FC69AFA1B43}" type="slidenum">
              <a:rPr lang="en-AU" smtClean="0"/>
              <a:pPr/>
              <a:t>5</a:t>
            </a:fld>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a:t>Unoccupied Building</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580" y="1600200"/>
            <a:ext cx="7340220" cy="4182218"/>
          </a:xfrm>
        </p:spPr>
      </p:pic>
      <p:sp>
        <p:nvSpPr>
          <p:cNvPr id="10" name="Slide Number Placeholder 9"/>
          <p:cNvSpPr>
            <a:spLocks noGrp="1"/>
          </p:cNvSpPr>
          <p:nvPr>
            <p:ph type="sldNum" sz="quarter" idx="12"/>
          </p:nvPr>
        </p:nvSpPr>
        <p:spPr/>
        <p:txBody>
          <a:bodyPr/>
          <a:lstStyle/>
          <a:p>
            <a:fld id="{B85DF0C6-B518-46D6-B954-9FC69AFA1B43}" type="slidenum">
              <a:rPr lang="en-AU" smtClean="0"/>
              <a:pPr/>
              <a:t>6</a:t>
            </a:fld>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8720" y="82296"/>
            <a:ext cx="8229600" cy="1006365"/>
          </a:xfrm>
        </p:spPr>
        <p:txBody>
          <a:bodyPr>
            <a:noAutofit/>
          </a:bodyPr>
          <a:lstStyle/>
          <a:p>
            <a:r>
              <a:rPr lang="en-US" dirty="0"/>
              <a:t>Common Threats</a:t>
            </a:r>
            <a:r>
              <a:rPr lang="th-TH" dirty="0"/>
              <a:t> </a:t>
            </a:r>
            <a:r>
              <a:rPr lang="th-TH" dirty="0">
                <a:solidFill>
                  <a:schemeClr val="tx1"/>
                </a:solidFill>
              </a:rPr>
              <a:t>ภัยคุกคามที่พบบ่อย</a:t>
            </a:r>
            <a:endParaRPr lang="en-US" dirty="0"/>
          </a:p>
        </p:txBody>
      </p:sp>
      <p:sp>
        <p:nvSpPr>
          <p:cNvPr id="2" name="Content Placeholder 1"/>
          <p:cNvSpPr>
            <a:spLocks noGrp="1"/>
          </p:cNvSpPr>
          <p:nvPr>
            <p:ph idx="1"/>
          </p:nvPr>
        </p:nvSpPr>
        <p:spPr/>
        <p:txBody>
          <a:bodyPr/>
          <a:lstStyle/>
          <a:p>
            <a:r>
              <a:rPr lang="en-US" dirty="0"/>
              <a:t>Emplaced IED</a:t>
            </a:r>
            <a:r>
              <a:rPr lang="th-TH" dirty="0"/>
              <a:t> </a:t>
            </a:r>
            <a:r>
              <a:rPr lang="en-US" dirty="0"/>
              <a:t>/ IED</a:t>
            </a:r>
            <a:r>
              <a:rPr lang="th-TH" dirty="0"/>
              <a:t> ซุกซ่อน</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7</a:t>
            </a:fld>
            <a:endParaRPr lang="en-US" dirty="0"/>
          </a:p>
        </p:txBody>
      </p:sp>
      <p:grpSp>
        <p:nvGrpSpPr>
          <p:cNvPr id="16" name="Group 15"/>
          <p:cNvGrpSpPr/>
          <p:nvPr/>
        </p:nvGrpSpPr>
        <p:grpSpPr>
          <a:xfrm>
            <a:off x="304800" y="1981200"/>
            <a:ext cx="8663354" cy="4250693"/>
            <a:chOff x="609600" y="2111759"/>
            <a:chExt cx="8663354" cy="4250693"/>
          </a:xfrm>
        </p:grpSpPr>
        <p:grpSp>
          <p:nvGrpSpPr>
            <p:cNvPr id="3" name="Group 2"/>
            <p:cNvGrpSpPr/>
            <p:nvPr/>
          </p:nvGrpSpPr>
          <p:grpSpPr>
            <a:xfrm>
              <a:off x="609600" y="2111759"/>
              <a:ext cx="3200400" cy="2612641"/>
              <a:chOff x="3048000" y="1864591"/>
              <a:chExt cx="3200400" cy="2612641"/>
            </a:xfrm>
          </p:grpSpPr>
          <p:pic>
            <p:nvPicPr>
              <p:cNvPr id="6" name="Picture 2" descr="Bayless 044"/>
              <p:cNvPicPr>
                <a:picLocks noChangeAspect="1" noChangeArrowheads="1"/>
              </p:cNvPicPr>
              <p:nvPr/>
            </p:nvPicPr>
            <p:blipFill>
              <a:blip r:embed="rId3" cstate="print">
                <a:lum bright="10000"/>
              </a:blip>
              <a:srcRect l="8652" r="4832"/>
              <a:stretch>
                <a:fillRect/>
              </a:stretch>
            </p:blipFill>
            <p:spPr bwMode="auto">
              <a:xfrm>
                <a:off x="3048000" y="1864591"/>
                <a:ext cx="3200400" cy="2229716"/>
              </a:xfrm>
              <a:prstGeom prst="rect">
                <a:avLst/>
              </a:prstGeom>
              <a:ln w="9525" cap="flat">
                <a:solidFill>
                  <a:srgbClr val="000000"/>
                </a:solidFill>
                <a:prstDash val="solid"/>
                <a:miter lim="800000"/>
              </a:ln>
              <a:effectLst>
                <a:outerShdw blurRad="50800" dist="38100" dir="2700000" algn="tl" rotWithShape="0">
                  <a:srgbClr val="000000">
                    <a:alpha val="43000"/>
                  </a:srgbClr>
                </a:outerShdw>
              </a:effectLst>
            </p:spPr>
          </p:pic>
          <p:sp>
            <p:nvSpPr>
              <p:cNvPr id="8" name="Text Box 7"/>
              <p:cNvSpPr txBox="1">
                <a:spLocks noChangeArrowheads="1"/>
              </p:cNvSpPr>
              <p:nvPr/>
            </p:nvSpPr>
            <p:spPr bwMode="auto">
              <a:xfrm>
                <a:off x="3429000" y="4191000"/>
                <a:ext cx="2362200" cy="286232"/>
              </a:xfrm>
              <a:prstGeom prst="rect">
                <a:avLst/>
              </a:prstGeom>
              <a:noFill/>
              <a:ln w="9525">
                <a:noFill/>
                <a:miter lim="800000"/>
                <a:headEnd/>
                <a:tailEnd/>
              </a:ln>
            </p:spPr>
            <p:txBody>
              <a:bodyPr>
                <a:spAutoFit/>
              </a:bodyPr>
              <a:lstStyle/>
              <a:p>
                <a:pPr algn="ctr">
                  <a:spcBef>
                    <a:spcPct val="50000"/>
                  </a:spcBef>
                </a:pPr>
                <a:r>
                  <a:rPr lang="en-US" sz="1400" b="0" dirty="0">
                    <a:solidFill>
                      <a:schemeClr val="tx1"/>
                    </a:solidFill>
                    <a:latin typeface="Calibri" pitchFamily="34" charset="0"/>
                  </a:rPr>
                  <a:t>1</a:t>
                </a:r>
                <a:r>
                  <a:rPr lang="en-US" sz="1400" b="0" baseline="30000" dirty="0">
                    <a:solidFill>
                      <a:schemeClr val="tx1"/>
                    </a:solidFill>
                    <a:latin typeface="Calibri" pitchFamily="34" charset="0"/>
                  </a:rPr>
                  <a:t>st</a:t>
                </a:r>
                <a:r>
                  <a:rPr lang="en-US" sz="1400" b="0" dirty="0">
                    <a:solidFill>
                      <a:schemeClr val="tx1"/>
                    </a:solidFill>
                    <a:latin typeface="Calibri" pitchFamily="34" charset="0"/>
                  </a:rPr>
                  <a:t> HME Container</a:t>
                </a:r>
                <a:r>
                  <a:rPr lang="en-US" sz="1200" b="0" dirty="0">
                    <a:solidFill>
                      <a:schemeClr val="tx1"/>
                    </a:solidFill>
                    <a:latin typeface="Calibri" pitchFamily="34" charset="0"/>
                  </a:rPr>
                  <a:t> </a:t>
                </a:r>
              </a:p>
            </p:txBody>
          </p:sp>
        </p:grpSp>
        <p:grpSp>
          <p:nvGrpSpPr>
            <p:cNvPr id="15" name="Group 14"/>
            <p:cNvGrpSpPr/>
            <p:nvPr/>
          </p:nvGrpSpPr>
          <p:grpSpPr>
            <a:xfrm>
              <a:off x="3109837" y="3044684"/>
              <a:ext cx="3214763" cy="2623889"/>
              <a:chOff x="3109837" y="3044684"/>
              <a:chExt cx="3214763" cy="2623889"/>
            </a:xfrm>
          </p:grpSpPr>
          <p:grpSp>
            <p:nvGrpSpPr>
              <p:cNvPr id="13" name="Group 12"/>
              <p:cNvGrpSpPr/>
              <p:nvPr/>
            </p:nvGrpSpPr>
            <p:grpSpPr>
              <a:xfrm>
                <a:off x="3109837" y="3044684"/>
                <a:ext cx="3214763" cy="2623889"/>
                <a:chOff x="366637" y="3770811"/>
                <a:chExt cx="3214763" cy="2623889"/>
              </a:xfrm>
            </p:grpSpPr>
            <p:pic>
              <p:nvPicPr>
                <p:cNvPr id="7" name="Picture 4" descr="Bayless 047"/>
                <p:cNvPicPr>
                  <a:picLocks noChangeAspect="1" noChangeArrowheads="1"/>
                </p:cNvPicPr>
                <p:nvPr/>
              </p:nvPicPr>
              <p:blipFill>
                <a:blip r:embed="rId4" cstate="print">
                  <a:lum bright="10000"/>
                </a:blip>
                <a:srcRect/>
                <a:stretch>
                  <a:fillRect/>
                </a:stretch>
              </p:blipFill>
              <p:spPr bwMode="auto">
                <a:xfrm>
                  <a:off x="366637" y="3770811"/>
                  <a:ext cx="3214763" cy="2258568"/>
                </a:xfrm>
                <a:prstGeom prst="rect">
                  <a:avLst/>
                </a:prstGeom>
                <a:ln w="9525" cap="flat">
                  <a:solidFill>
                    <a:srgbClr val="000000"/>
                  </a:solidFill>
                  <a:prstDash val="solid"/>
                  <a:miter lim="800000"/>
                </a:ln>
                <a:effectLst>
                  <a:outerShdw blurRad="50800" dist="38100" dir="2700000" algn="tl" rotWithShape="0">
                    <a:srgbClr val="000000">
                      <a:alpha val="43000"/>
                    </a:srgbClr>
                  </a:outerShdw>
                </a:effectLst>
              </p:spPr>
            </p:pic>
            <p:sp>
              <p:nvSpPr>
                <p:cNvPr id="9" name="Text Box 8"/>
                <p:cNvSpPr txBox="1">
                  <a:spLocks noChangeArrowheads="1"/>
                </p:cNvSpPr>
                <p:nvPr/>
              </p:nvSpPr>
              <p:spPr bwMode="auto">
                <a:xfrm>
                  <a:off x="685800" y="6108468"/>
                  <a:ext cx="2743200" cy="286232"/>
                </a:xfrm>
                <a:prstGeom prst="rect">
                  <a:avLst/>
                </a:prstGeom>
                <a:noFill/>
                <a:ln w="9525">
                  <a:noFill/>
                  <a:miter lim="800000"/>
                  <a:headEnd/>
                  <a:tailEnd/>
                </a:ln>
              </p:spPr>
              <p:txBody>
                <a:bodyPr>
                  <a:spAutoFit/>
                </a:bodyPr>
                <a:lstStyle/>
                <a:p>
                  <a:pPr algn="ctr">
                    <a:spcBef>
                      <a:spcPct val="50000"/>
                    </a:spcBef>
                  </a:pPr>
                  <a:r>
                    <a:rPr lang="en-US" sz="1400" b="0" dirty="0">
                      <a:solidFill>
                        <a:schemeClr val="tx1"/>
                      </a:solidFill>
                      <a:latin typeface="Calibri" pitchFamily="34" charset="0"/>
                    </a:rPr>
                    <a:t>2</a:t>
                  </a:r>
                  <a:r>
                    <a:rPr lang="en-US" sz="1400" b="0" baseline="30000" dirty="0">
                      <a:solidFill>
                        <a:schemeClr val="tx1"/>
                      </a:solidFill>
                      <a:latin typeface="Calibri" pitchFamily="34" charset="0"/>
                    </a:rPr>
                    <a:t>nd</a:t>
                  </a:r>
                  <a:r>
                    <a:rPr lang="en-US" sz="1400" b="0" dirty="0">
                      <a:solidFill>
                        <a:schemeClr val="tx1"/>
                      </a:solidFill>
                      <a:latin typeface="Calibri" pitchFamily="34" charset="0"/>
                    </a:rPr>
                    <a:t> HME Container</a:t>
                  </a:r>
                </a:p>
              </p:txBody>
            </p:sp>
          </p:grpSp>
          <p:sp>
            <p:nvSpPr>
              <p:cNvPr id="10" name="Oval 9"/>
              <p:cNvSpPr>
                <a:spLocks noChangeArrowheads="1"/>
              </p:cNvSpPr>
              <p:nvPr/>
            </p:nvSpPr>
            <p:spPr bwMode="auto">
              <a:xfrm>
                <a:off x="4457991" y="4100945"/>
                <a:ext cx="838200" cy="623455"/>
              </a:xfrm>
              <a:prstGeom prst="ellipse">
                <a:avLst/>
              </a:prstGeom>
              <a:noFill/>
              <a:ln w="9525">
                <a:solidFill>
                  <a:srgbClr val="FF0000"/>
                </a:solidFill>
                <a:round/>
                <a:headEnd/>
                <a:tailEnd/>
              </a:ln>
            </p:spPr>
            <p:txBody>
              <a:bodyPr wrap="none" anchor="ctr"/>
              <a:lstStyle/>
              <a:p>
                <a:endParaRPr lang="en-AU" sz="1800" b="0" dirty="0">
                  <a:solidFill>
                    <a:schemeClr val="tx1"/>
                  </a:solidFill>
                  <a:latin typeface="Calibri" pitchFamily="34" charset="0"/>
                </a:endParaRPr>
              </a:p>
            </p:txBody>
          </p:sp>
        </p:grpSp>
        <p:grpSp>
          <p:nvGrpSpPr>
            <p:cNvPr id="14" name="Group 13"/>
            <p:cNvGrpSpPr/>
            <p:nvPr/>
          </p:nvGrpSpPr>
          <p:grpSpPr>
            <a:xfrm>
              <a:off x="6072554" y="3790220"/>
              <a:ext cx="3200400" cy="2572232"/>
              <a:chOff x="5562600" y="3775364"/>
              <a:chExt cx="3200400" cy="2572232"/>
            </a:xfrm>
          </p:grpSpPr>
          <p:pic>
            <p:nvPicPr>
              <p:cNvPr id="11" name="Picture 3" descr="Bayless 041"/>
              <p:cNvPicPr>
                <a:picLocks noChangeAspect="1" noChangeArrowheads="1"/>
              </p:cNvPicPr>
              <p:nvPr/>
            </p:nvPicPr>
            <p:blipFill>
              <a:blip r:embed="rId5" cstate="print">
                <a:lum bright="10000"/>
              </a:blip>
              <a:srcRect l="8824" t="5216" r="5882" b="11374"/>
              <a:stretch>
                <a:fillRect/>
              </a:stretch>
            </p:blipFill>
            <p:spPr bwMode="auto">
              <a:xfrm>
                <a:off x="5562600" y="3775364"/>
                <a:ext cx="3200400" cy="2255694"/>
              </a:xfrm>
              <a:prstGeom prst="rect">
                <a:avLst/>
              </a:prstGeom>
              <a:ln w="9525" cap="flat">
                <a:solidFill>
                  <a:schemeClr val="tx1"/>
                </a:solidFill>
                <a:prstDash val="solid"/>
                <a:miter lim="800000"/>
              </a:ln>
              <a:effectLst>
                <a:outerShdw blurRad="50800" dist="38100" dir="2700000" algn="tl" rotWithShape="0">
                  <a:srgbClr val="000000">
                    <a:alpha val="43000"/>
                  </a:srgbClr>
                </a:outerShdw>
              </a:effectLst>
            </p:spPr>
          </p:pic>
          <p:sp>
            <p:nvSpPr>
              <p:cNvPr id="12" name="Text Box 7"/>
              <p:cNvSpPr txBox="1">
                <a:spLocks noChangeArrowheads="1"/>
              </p:cNvSpPr>
              <p:nvPr/>
            </p:nvSpPr>
            <p:spPr bwMode="auto">
              <a:xfrm>
                <a:off x="6096000" y="6061364"/>
                <a:ext cx="2286000" cy="286232"/>
              </a:xfrm>
              <a:prstGeom prst="rect">
                <a:avLst/>
              </a:prstGeom>
              <a:noFill/>
              <a:ln w="9525">
                <a:noFill/>
                <a:miter lim="800000"/>
                <a:headEnd/>
                <a:tailEnd/>
              </a:ln>
            </p:spPr>
            <p:txBody>
              <a:bodyPr>
                <a:spAutoFit/>
              </a:bodyPr>
              <a:lstStyle/>
              <a:p>
                <a:pPr algn="ctr">
                  <a:spcBef>
                    <a:spcPct val="50000"/>
                  </a:spcBef>
                </a:pPr>
                <a:r>
                  <a:rPr lang="en-US" sz="1400" b="0" dirty="0">
                    <a:solidFill>
                      <a:schemeClr val="tx1"/>
                    </a:solidFill>
                    <a:latin typeface="Calibri" pitchFamily="34" charset="0"/>
                  </a:rPr>
                  <a:t>3</a:t>
                </a:r>
                <a:r>
                  <a:rPr lang="en-US" sz="1400" b="0" baseline="30000" dirty="0">
                    <a:solidFill>
                      <a:schemeClr val="tx1"/>
                    </a:solidFill>
                    <a:latin typeface="Calibri" pitchFamily="34" charset="0"/>
                  </a:rPr>
                  <a:t>rd</a:t>
                </a:r>
                <a:r>
                  <a:rPr lang="en-US" sz="1400" b="0" dirty="0">
                    <a:solidFill>
                      <a:schemeClr val="tx1"/>
                    </a:solidFill>
                    <a:latin typeface="Calibri" pitchFamily="34" charset="0"/>
                  </a:rPr>
                  <a:t> HME Container</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188720" y="82296"/>
            <a:ext cx="7574280" cy="1006365"/>
          </a:xfrm>
        </p:spPr>
        <p:txBody>
          <a:bodyPr/>
          <a:lstStyle/>
          <a:p>
            <a:r>
              <a:rPr lang="en-US" dirty="0"/>
              <a:t>Common Threats </a:t>
            </a:r>
            <a:r>
              <a:rPr lang="th-TH" dirty="0">
                <a:solidFill>
                  <a:schemeClr val="tx1"/>
                </a:solidFill>
              </a:rPr>
              <a:t>ภัยคุกคามที่พบบ่อย</a:t>
            </a:r>
            <a:endParaRPr lang="en-US" dirty="0"/>
          </a:p>
        </p:txBody>
      </p:sp>
      <p:sp>
        <p:nvSpPr>
          <p:cNvPr id="10" name="Content Placeholder 9"/>
          <p:cNvSpPr>
            <a:spLocks noGrp="1"/>
          </p:cNvSpPr>
          <p:nvPr>
            <p:ph idx="1"/>
          </p:nvPr>
        </p:nvSpPr>
        <p:spPr/>
        <p:txBody>
          <a:bodyPr/>
          <a:lstStyle/>
          <a:p>
            <a:r>
              <a:rPr lang="en-US" dirty="0"/>
              <a:t>Emplaced IED</a:t>
            </a:r>
            <a:r>
              <a:rPr lang="th-TH" dirty="0"/>
              <a:t> </a:t>
            </a:r>
            <a:r>
              <a:rPr lang="en-US" dirty="0"/>
              <a:t>/</a:t>
            </a:r>
            <a:r>
              <a:rPr lang="th-TH" dirty="0"/>
              <a:t> </a:t>
            </a:r>
            <a:r>
              <a:rPr lang="en-US" dirty="0"/>
              <a:t>IED</a:t>
            </a:r>
            <a:r>
              <a:rPr lang="th-TH" dirty="0"/>
              <a:t> ซุกซ่อน</a:t>
            </a:r>
            <a:endParaRPr lang="en-US" dirty="0"/>
          </a:p>
        </p:txBody>
      </p:sp>
      <p:sp>
        <p:nvSpPr>
          <p:cNvPr id="31752" name="Slide Number Placeholder 8"/>
          <p:cNvSpPr>
            <a:spLocks noGrp="1"/>
          </p:cNvSpPr>
          <p:nvPr>
            <p:ph type="sldNum" sz="quarter" idx="12"/>
          </p:nvPr>
        </p:nvSpPr>
        <p:spPr/>
        <p:txBody>
          <a:bodyPr/>
          <a:lstStyle/>
          <a:p>
            <a:r>
              <a:rPr lang="en-AU"/>
              <a:t> </a:t>
            </a:r>
            <a:fld id="{AF032821-5A43-4D25-8C58-A29A7D774EFF}" type="slidenum">
              <a:rPr lang="en-AU" smtClean="0"/>
              <a:pPr/>
              <a:t>8</a:t>
            </a:fld>
            <a:endParaRPr lang="en-AU" dirty="0"/>
          </a:p>
        </p:txBody>
      </p:sp>
      <p:grpSp>
        <p:nvGrpSpPr>
          <p:cNvPr id="4" name="Group 3"/>
          <p:cNvGrpSpPr/>
          <p:nvPr/>
        </p:nvGrpSpPr>
        <p:grpSpPr>
          <a:xfrm>
            <a:off x="304800" y="2025878"/>
            <a:ext cx="2971800" cy="2475259"/>
            <a:chOff x="3048000" y="1489364"/>
            <a:chExt cx="2971800" cy="2475259"/>
          </a:xfrm>
        </p:grpSpPr>
        <p:pic>
          <p:nvPicPr>
            <p:cNvPr id="11" name="Picture 2" descr="Bayless 053"/>
            <p:cNvPicPr>
              <a:picLocks noChangeAspect="1" noChangeArrowheads="1"/>
            </p:cNvPicPr>
            <p:nvPr/>
          </p:nvPicPr>
          <p:blipFill>
            <a:blip r:embed="rId3" cstate="print">
              <a:lum bright="10000"/>
            </a:blip>
            <a:srcRect l="14103" t="15385" r="15385" b="11538"/>
            <a:stretch>
              <a:fillRect/>
            </a:stretch>
          </p:blipFill>
          <p:spPr bwMode="auto">
            <a:xfrm>
              <a:off x="3048000" y="1489364"/>
              <a:ext cx="2971800" cy="2176318"/>
            </a:xfrm>
            <a:prstGeom prst="rect">
              <a:avLst/>
            </a:prstGeom>
            <a:ln w="9525" cap="flat">
              <a:solidFill>
                <a:schemeClr val="tx1"/>
              </a:solidFill>
              <a:prstDash val="solid"/>
              <a:miter lim="800000"/>
            </a:ln>
            <a:effectLst/>
          </p:spPr>
        </p:pic>
        <p:sp>
          <p:nvSpPr>
            <p:cNvPr id="31751" name="Text Box 8"/>
            <p:cNvSpPr txBox="1">
              <a:spLocks noChangeArrowheads="1"/>
            </p:cNvSpPr>
            <p:nvPr/>
          </p:nvSpPr>
          <p:spPr bwMode="auto">
            <a:xfrm>
              <a:off x="3429000" y="3706091"/>
              <a:ext cx="2286000" cy="258532"/>
            </a:xfrm>
            <a:prstGeom prst="rect">
              <a:avLst/>
            </a:prstGeom>
            <a:noFill/>
            <a:ln w="9525">
              <a:noFill/>
              <a:miter lim="800000"/>
              <a:headEnd/>
              <a:tailEnd/>
            </a:ln>
          </p:spPr>
          <p:txBody>
            <a:bodyPr>
              <a:spAutoFit/>
            </a:bodyPr>
            <a:lstStyle/>
            <a:p>
              <a:pPr algn="ctr">
                <a:spcBef>
                  <a:spcPct val="50000"/>
                </a:spcBef>
              </a:pPr>
              <a:r>
                <a:rPr lang="en-US" sz="1200" b="0" dirty="0">
                  <a:solidFill>
                    <a:schemeClr val="tx1"/>
                  </a:solidFill>
                  <a:latin typeface="Calibri" pitchFamily="34" charset="0"/>
                </a:rPr>
                <a:t>4</a:t>
              </a:r>
              <a:r>
                <a:rPr lang="en-US" sz="1200" b="0" baseline="30000" dirty="0">
                  <a:solidFill>
                    <a:schemeClr val="tx1"/>
                  </a:solidFill>
                  <a:latin typeface="Calibri" pitchFamily="34" charset="0"/>
                </a:rPr>
                <a:t>th</a:t>
              </a:r>
              <a:r>
                <a:rPr lang="en-US" sz="1200" b="0" dirty="0">
                  <a:solidFill>
                    <a:schemeClr val="tx1"/>
                  </a:solidFill>
                  <a:latin typeface="Calibri" pitchFamily="34" charset="0"/>
                </a:rPr>
                <a:t> HME Container</a:t>
              </a:r>
            </a:p>
          </p:txBody>
        </p:sp>
      </p:grpSp>
      <p:grpSp>
        <p:nvGrpSpPr>
          <p:cNvPr id="2" name="Group 1"/>
          <p:cNvGrpSpPr/>
          <p:nvPr/>
        </p:nvGrpSpPr>
        <p:grpSpPr>
          <a:xfrm>
            <a:off x="3048000" y="2676667"/>
            <a:ext cx="2971800" cy="2572050"/>
            <a:chOff x="-1207477" y="5190134"/>
            <a:chExt cx="2971800" cy="2572050"/>
          </a:xfrm>
        </p:grpSpPr>
        <p:pic>
          <p:nvPicPr>
            <p:cNvPr id="7" name="Picture 2" descr="Bayless 048"/>
            <p:cNvPicPr>
              <a:picLocks noChangeAspect="1" noChangeArrowheads="1"/>
            </p:cNvPicPr>
            <p:nvPr/>
          </p:nvPicPr>
          <p:blipFill>
            <a:blip r:embed="rId4" cstate="print">
              <a:lum bright="10000"/>
            </a:blip>
            <a:srcRect l="2398" t="18697" r="8891"/>
            <a:stretch>
              <a:fillRect/>
            </a:stretch>
          </p:blipFill>
          <p:spPr bwMode="auto">
            <a:xfrm>
              <a:off x="-1207477" y="5190134"/>
              <a:ext cx="2971800" cy="2147455"/>
            </a:xfrm>
            <a:prstGeom prst="rect">
              <a:avLst/>
            </a:prstGeom>
            <a:ln w="9525" cap="flat">
              <a:solidFill>
                <a:schemeClr val="tx1"/>
              </a:solidFill>
              <a:prstDash val="solid"/>
              <a:miter lim="800000"/>
            </a:ln>
            <a:effectLst/>
          </p:spPr>
        </p:pic>
        <p:sp>
          <p:nvSpPr>
            <p:cNvPr id="31747" name="Text Box 6"/>
            <p:cNvSpPr txBox="1">
              <a:spLocks noChangeArrowheads="1"/>
            </p:cNvSpPr>
            <p:nvPr/>
          </p:nvSpPr>
          <p:spPr bwMode="auto">
            <a:xfrm>
              <a:off x="-1055077" y="7337452"/>
              <a:ext cx="2667000" cy="424732"/>
            </a:xfrm>
            <a:prstGeom prst="rect">
              <a:avLst/>
            </a:prstGeom>
            <a:noFill/>
            <a:ln w="9525">
              <a:noFill/>
              <a:miter lim="800000"/>
              <a:headEnd/>
              <a:tailEnd/>
            </a:ln>
          </p:spPr>
          <p:txBody>
            <a:bodyPr>
              <a:spAutoFit/>
            </a:bodyPr>
            <a:lstStyle/>
            <a:p>
              <a:pPr algn="ctr">
                <a:spcBef>
                  <a:spcPct val="50000"/>
                </a:spcBef>
              </a:pPr>
              <a:r>
                <a:rPr lang="en-US" sz="1200" b="0" dirty="0">
                  <a:solidFill>
                    <a:schemeClr val="tx1"/>
                  </a:solidFill>
                  <a:latin typeface="Calibri" pitchFamily="34" charset="0"/>
                </a:rPr>
                <a:t>125mm Russian HE Projectile outside combat aid station window</a:t>
              </a:r>
            </a:p>
          </p:txBody>
        </p:sp>
      </p:grpSp>
      <p:grpSp>
        <p:nvGrpSpPr>
          <p:cNvPr id="3" name="Group 2"/>
          <p:cNvGrpSpPr/>
          <p:nvPr/>
        </p:nvGrpSpPr>
        <p:grpSpPr>
          <a:xfrm>
            <a:off x="5791200" y="3606941"/>
            <a:ext cx="2971800" cy="2641459"/>
            <a:chOff x="5257800" y="3983182"/>
            <a:chExt cx="2971800" cy="2641459"/>
          </a:xfrm>
        </p:grpSpPr>
        <p:pic>
          <p:nvPicPr>
            <p:cNvPr id="8" name="Picture 9" descr="Bayless 039"/>
            <p:cNvPicPr>
              <a:picLocks noChangeAspect="1" noChangeArrowheads="1"/>
            </p:cNvPicPr>
            <p:nvPr/>
          </p:nvPicPr>
          <p:blipFill>
            <a:blip r:embed="rId5" cstate="print">
              <a:lum bright="10000"/>
            </a:blip>
            <a:srcRect/>
            <a:stretch>
              <a:fillRect/>
            </a:stretch>
          </p:blipFill>
          <p:spPr bwMode="auto">
            <a:xfrm>
              <a:off x="5257800" y="3983182"/>
              <a:ext cx="2971800" cy="2147455"/>
            </a:xfrm>
            <a:prstGeom prst="rect">
              <a:avLst/>
            </a:prstGeom>
            <a:ln w="9525" cap="flat">
              <a:solidFill>
                <a:schemeClr val="tx1"/>
              </a:solidFill>
              <a:prstDash val="solid"/>
              <a:miter lim="800000"/>
            </a:ln>
            <a:effectLst/>
          </p:spPr>
        </p:pic>
        <p:sp>
          <p:nvSpPr>
            <p:cNvPr id="31749" name="Text Box 7"/>
            <p:cNvSpPr txBox="1">
              <a:spLocks noChangeArrowheads="1"/>
            </p:cNvSpPr>
            <p:nvPr/>
          </p:nvSpPr>
          <p:spPr bwMode="auto">
            <a:xfrm>
              <a:off x="5486400" y="6199909"/>
              <a:ext cx="2590800" cy="424732"/>
            </a:xfrm>
            <a:prstGeom prst="rect">
              <a:avLst/>
            </a:prstGeom>
            <a:noFill/>
            <a:ln w="9525">
              <a:noFill/>
              <a:miter lim="800000"/>
              <a:headEnd/>
              <a:tailEnd/>
            </a:ln>
          </p:spPr>
          <p:txBody>
            <a:bodyPr>
              <a:spAutoFit/>
            </a:bodyPr>
            <a:lstStyle/>
            <a:p>
              <a:pPr algn="ctr">
                <a:spcBef>
                  <a:spcPct val="50000"/>
                </a:spcBef>
              </a:pPr>
              <a:r>
                <a:rPr lang="en-US" sz="1200" b="0" dirty="0">
                  <a:solidFill>
                    <a:schemeClr val="tx1"/>
                  </a:solidFill>
                  <a:latin typeface="Calibri" pitchFamily="34" charset="0"/>
                </a:rPr>
                <a:t>122mm Russian HE projectile In courtyard</a:t>
              </a:r>
            </a:p>
          </p:txBody>
        </p:sp>
      </p:grpSp>
    </p:spTree>
    <p:extLst>
      <p:ext uri="{BB962C8B-B14F-4D97-AF65-F5344CB8AC3E}">
        <p14:creationId xmlns:p14="http://schemas.microsoft.com/office/powerpoint/2010/main" val="213050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Common Threats</a:t>
            </a:r>
            <a:endParaRPr lang="en-US" dirty="0"/>
          </a:p>
        </p:txBody>
      </p:sp>
      <p:sp>
        <p:nvSpPr>
          <p:cNvPr id="2" name="Content Placeholder 1"/>
          <p:cNvSpPr>
            <a:spLocks noGrp="1"/>
          </p:cNvSpPr>
          <p:nvPr>
            <p:ph idx="1"/>
          </p:nvPr>
        </p:nvSpPr>
        <p:spPr/>
        <p:txBody>
          <a:bodyPr/>
          <a:lstStyle/>
          <a:p>
            <a:r>
              <a:rPr lang="en-US" dirty="0"/>
              <a:t>Emplaced IED / IED</a:t>
            </a:r>
            <a:r>
              <a:rPr lang="th-TH" dirty="0"/>
              <a:t> ซุกซ่อน</a:t>
            </a:r>
            <a:endParaRPr lang="en-US" dirty="0"/>
          </a:p>
        </p:txBody>
      </p:sp>
      <p:sp>
        <p:nvSpPr>
          <p:cNvPr id="4" name="Slide Number Placeholder 3"/>
          <p:cNvSpPr>
            <a:spLocks noGrp="1"/>
          </p:cNvSpPr>
          <p:nvPr>
            <p:ph type="sldNum" sz="quarter" idx="12"/>
          </p:nvPr>
        </p:nvSpPr>
        <p:spPr/>
        <p:txBody>
          <a:bodyPr/>
          <a:lstStyle/>
          <a:p>
            <a:fld id="{F9DEF3D8-9BB1-46D3-9327-C8B6A65CCFAB}" type="slidenum">
              <a:rPr lang="en-US" smtClean="0"/>
              <a:pPr/>
              <a:t>9</a:t>
            </a:fld>
            <a:endParaRPr lang="en-US" dirty="0"/>
          </a:p>
        </p:txBody>
      </p:sp>
      <p:pic>
        <p:nvPicPr>
          <p:cNvPr id="6" name="Picture 2"/>
          <p:cNvPicPr>
            <a:picLocks noChangeAspect="1" noChangeArrowheads="1"/>
          </p:cNvPicPr>
          <p:nvPr/>
        </p:nvPicPr>
        <p:blipFill>
          <a:blip r:embed="rId3" cstate="print">
            <a:lum bright="10000"/>
          </a:blip>
          <a:srcRect l="10974" t="29812" r="8989" b="10938"/>
          <a:stretch>
            <a:fillRect/>
          </a:stretch>
        </p:blipFill>
        <p:spPr bwMode="auto">
          <a:xfrm>
            <a:off x="983162" y="2073853"/>
            <a:ext cx="7185025" cy="3867727"/>
          </a:xfrm>
          <a:prstGeom prst="rect">
            <a:avLst/>
          </a:prstGeom>
          <a:ln w="9525" cap="flat">
            <a:solidFill>
              <a:schemeClr val="tx1"/>
            </a:solidFill>
            <a:prstDash val="solid"/>
            <a:miter lim="800000"/>
          </a:ln>
          <a:effectLst/>
        </p:spPr>
      </p:pic>
      <p:sp>
        <p:nvSpPr>
          <p:cNvPr id="7" name="TextBox 6">
            <a:extLst>
              <a:ext uri="{FF2B5EF4-FFF2-40B4-BE49-F238E27FC236}">
                <a16:creationId xmlns:a16="http://schemas.microsoft.com/office/drawing/2014/main" id="{A4E9B81D-7623-40AA-A587-A6F51B4334A0}"/>
              </a:ext>
            </a:extLst>
          </p:cNvPr>
          <p:cNvSpPr txBox="1"/>
          <p:nvPr/>
        </p:nvSpPr>
        <p:spPr>
          <a:xfrm>
            <a:off x="1524000" y="2056820"/>
            <a:ext cx="990600" cy="433965"/>
          </a:xfrm>
          <a:prstGeom prst="rect">
            <a:avLst/>
          </a:prstGeom>
          <a:noFill/>
        </p:spPr>
        <p:txBody>
          <a:bodyPr wrap="square" rtlCol="0">
            <a:spAutoFit/>
          </a:bodyPr>
          <a:lstStyle/>
          <a:p>
            <a:r>
              <a:rPr lang="th-TH" dirty="0">
                <a:solidFill>
                  <a:schemeClr val="tx1"/>
                </a:solidFill>
              </a:rPr>
              <a:t>เหนือ</a:t>
            </a:r>
            <a:endParaRPr lang="en-US" dirty="0">
              <a:solidFill>
                <a:schemeClr val="tx1"/>
              </a:solidFill>
            </a:endParaRPr>
          </a:p>
        </p:txBody>
      </p:sp>
      <p:sp>
        <p:nvSpPr>
          <p:cNvPr id="8" name="TextBox 7">
            <a:extLst>
              <a:ext uri="{FF2B5EF4-FFF2-40B4-BE49-F238E27FC236}">
                <a16:creationId xmlns:a16="http://schemas.microsoft.com/office/drawing/2014/main" id="{0823F178-F358-4302-A339-ED32D778A2E2}"/>
              </a:ext>
            </a:extLst>
          </p:cNvPr>
          <p:cNvSpPr txBox="1"/>
          <p:nvPr/>
        </p:nvSpPr>
        <p:spPr>
          <a:xfrm>
            <a:off x="1582271" y="3966795"/>
            <a:ext cx="990600" cy="433965"/>
          </a:xfrm>
          <a:prstGeom prst="rect">
            <a:avLst/>
          </a:prstGeom>
          <a:noFill/>
        </p:spPr>
        <p:txBody>
          <a:bodyPr wrap="square" rtlCol="0">
            <a:spAutoFit/>
          </a:bodyPr>
          <a:lstStyle/>
          <a:p>
            <a:r>
              <a:rPr lang="th-TH" dirty="0">
                <a:solidFill>
                  <a:schemeClr val="tx1"/>
                </a:solidFill>
              </a:rPr>
              <a:t>ใต้</a:t>
            </a:r>
            <a:endParaRPr lang="en-US" dirty="0">
              <a:solidFill>
                <a:schemeClr val="tx1"/>
              </a:solidFill>
            </a:endParaRPr>
          </a:p>
        </p:txBody>
      </p:sp>
      <p:sp>
        <p:nvSpPr>
          <p:cNvPr id="9" name="TextBox 8">
            <a:extLst>
              <a:ext uri="{FF2B5EF4-FFF2-40B4-BE49-F238E27FC236}">
                <a16:creationId xmlns:a16="http://schemas.microsoft.com/office/drawing/2014/main" id="{269CFB1D-B711-452B-88D9-51549D118CB1}"/>
              </a:ext>
            </a:extLst>
          </p:cNvPr>
          <p:cNvSpPr txBox="1"/>
          <p:nvPr/>
        </p:nvSpPr>
        <p:spPr>
          <a:xfrm>
            <a:off x="6647332" y="2043373"/>
            <a:ext cx="990600" cy="433965"/>
          </a:xfrm>
          <a:prstGeom prst="rect">
            <a:avLst/>
          </a:prstGeom>
          <a:noFill/>
        </p:spPr>
        <p:txBody>
          <a:bodyPr wrap="square" rtlCol="0">
            <a:spAutoFit/>
          </a:bodyPr>
          <a:lstStyle/>
          <a:p>
            <a:r>
              <a:rPr lang="th-TH" dirty="0">
                <a:solidFill>
                  <a:schemeClr val="tx1"/>
                </a:solidFill>
              </a:rPr>
              <a:t>ตก</a:t>
            </a:r>
            <a:endParaRPr lang="en-US" dirty="0">
              <a:solidFill>
                <a:schemeClr val="tx1"/>
              </a:solidFill>
            </a:endParaRPr>
          </a:p>
        </p:txBody>
      </p:sp>
      <p:sp>
        <p:nvSpPr>
          <p:cNvPr id="10" name="TextBox 9">
            <a:extLst>
              <a:ext uri="{FF2B5EF4-FFF2-40B4-BE49-F238E27FC236}">
                <a16:creationId xmlns:a16="http://schemas.microsoft.com/office/drawing/2014/main" id="{117D0D3B-16B4-4585-B71D-B776B95643CA}"/>
              </a:ext>
            </a:extLst>
          </p:cNvPr>
          <p:cNvSpPr txBox="1"/>
          <p:nvPr/>
        </p:nvSpPr>
        <p:spPr>
          <a:xfrm>
            <a:off x="6571131" y="3966794"/>
            <a:ext cx="990600" cy="433965"/>
          </a:xfrm>
          <a:prstGeom prst="rect">
            <a:avLst/>
          </a:prstGeom>
          <a:noFill/>
        </p:spPr>
        <p:txBody>
          <a:bodyPr wrap="square" rtlCol="0">
            <a:spAutoFit/>
          </a:bodyPr>
          <a:lstStyle/>
          <a:p>
            <a:r>
              <a:rPr lang="th-TH" dirty="0">
                <a:solidFill>
                  <a:schemeClr val="tx1"/>
                </a:solidFill>
              </a:rPr>
              <a:t>ออก</a:t>
            </a:r>
            <a:endParaRPr lang="en-US" dirty="0">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Unoccupied Building Search &amp;quot;&quot;/&gt;&lt;property id=&quot;20307&quot; value=&quot;435&quot;/&gt;&lt;/object&gt;&lt;object type=&quot;3&quot; unique_id=&quot;10005&quot;&gt;&lt;property id=&quot;20148&quot; value=&quot;5&quot;/&gt;&lt;property id=&quot;20300&quot; value=&quot;Slide 2 - &amp;quot;Learning Objectives&amp;quot;&quot;/&gt;&lt;property id=&quot;20307&quot; value=&quot;528&quot;/&gt;&lt;/object&gt;&lt;object type=&quot;3&quot; unique_id=&quot;10006&quot;&gt;&lt;property id=&quot;20148&quot; value=&quot;5&quot;/&gt;&lt;property id=&quot;20300&quot; value=&quot;Slide 3 - &amp;quot;Overview&amp;quot;&quot;/&gt;&lt;property id=&quot;20307&quot; value=&quot;529&quot;/&gt;&lt;/object&gt;&lt;object type=&quot;3&quot; unique_id=&quot;10007&quot;&gt;&lt;property id=&quot;20148&quot; value=&quot;5&quot;/&gt;&lt;property id=&quot;20300&quot; value=&quot;Slide 4 - &amp;quot;Threat Assessment&amp;quot;&quot;/&gt;&lt;property id=&quot;20307&quot; value=&quot;549&quot;/&gt;&lt;/object&gt;&lt;object type=&quot;3&quot; unique_id=&quot;10008&quot;&gt;&lt;property id=&quot;20148&quot; value=&quot;5&quot;/&gt;&lt;property id=&quot;20300&quot; value=&quot;Slide 5 - &amp;quot;Threat Assessment&amp;quot;&quot;/&gt;&lt;property id=&quot;20307&quot; value=&quot;550&quot;/&gt;&lt;/object&gt;&lt;object type=&quot;3&quot; unique_id=&quot;10009&quot;&gt;&lt;property id=&quot;20148&quot; value=&quot;5&quot;/&gt;&lt;property id=&quot;20300&quot; value=&quot;Slide 6 - &amp;quot;Threat Assessment&amp;quot;&quot;/&gt;&lt;property id=&quot;20307&quot; value=&quot;551&quot;/&gt;&lt;/object&gt;&lt;object type=&quot;3&quot; unique_id=&quot;10010&quot;&gt;&lt;property id=&quot;20148&quot; value=&quot;5&quot;/&gt;&lt;property id=&quot;20300&quot; value=&quot;Slide 7 - &amp;quot;Threat Assessment&amp;quot;&quot;/&gt;&lt;property id=&quot;20307&quot; value=&quot;552&quot;/&gt;&lt;/object&gt;&lt;object type=&quot;3&quot; unique_id=&quot;10011&quot;&gt;&lt;property id=&quot;20148&quot; value=&quot;5&quot;/&gt;&lt;property id=&quot;20300&quot; value=&quot;Slide 8 - &amp;quot;Discussion Points&amp;quot;&quot;/&gt;&lt;property id=&quot;20307&quot; value=&quot;553&quot;/&gt;&lt;/object&gt;&lt;object type=&quot;3&quot; unique_id=&quot;10012&quot;&gt;&lt;property id=&quot;20148&quot; value=&quot;5&quot;/&gt;&lt;property id=&quot;20300&quot; value=&quot;Slide 9 - &amp;quot;Unoccupied&amp;quot;&quot;/&gt;&lt;property id=&quot;20307&quot; value=&quot;554&quot;/&gt;&lt;/object&gt;&lt;object type=&quot;3&quot; unique_id=&quot;10013&quot;&gt;&lt;property id=&quot;20148&quot; value=&quot;5&quot;/&gt;&lt;property id=&quot;20300&quot; value=&quot;Slide 10 - &amp;quot;Unoccupied Building&amp;quot;&quot;/&gt;&lt;property id=&quot;20307&quot; value=&quot;545&quot;/&gt;&lt;/object&gt;&lt;object type=&quot;3&quot; unique_id=&quot;10014&quot;&gt;&lt;property id=&quot;20148&quot; value=&quot;5&quot;/&gt;&lt;property id=&quot;20300&quot; value=&quot;Slide 11 - &amp;quot;Unoccupied Building&amp;quot;&quot;/&gt;&lt;property id=&quot;20307&quot; value=&quot;546&quot;/&gt;&lt;/object&gt;&lt;object type=&quot;3&quot; unique_id=&quot;10015&quot;&gt;&lt;property id=&quot;20148&quot; value=&quot;5&quot;/&gt;&lt;property id=&quot;20300&quot; value=&quot;Slide 12 - &amp;quot;Common Threats&amp;quot;&quot;/&gt;&lt;property id=&quot;20307&quot; value=&quot;555&quot;/&gt;&lt;/object&gt;&lt;object type=&quot;3&quot; unique_id=&quot;10016&quot;&gt;&lt;property id=&quot;20148&quot; value=&quot;5&quot;/&gt;&lt;property id=&quot;20300&quot; value=&quot;Slide 13 - &amp;quot;Common Threats&amp;quot;&quot;/&gt;&lt;property id=&quot;20307&quot; value=&quot;535&quot;/&gt;&lt;/object&gt;&lt;object type=&quot;3&quot; unique_id=&quot;10017&quot;&gt;&lt;property id=&quot;20148&quot; value=&quot;5&quot;/&gt;&lt;property id=&quot;20300&quot; value=&quot;Slide 14 - &amp;quot;Common Threats&amp;quot;&quot;/&gt;&lt;property id=&quot;20307&quot; value=&quot;556&quot;/&gt;&lt;/object&gt;&lt;object type=&quot;3&quot; unique_id=&quot;10018&quot;&gt;&lt;property id=&quot;20148&quot; value=&quot;5&quot;/&gt;&lt;property id=&quot;20300&quot; value=&quot;Slide 15 - &amp;quot;Common Threats&amp;quot;&quot;/&gt;&lt;property id=&quot;20307&quot; value=&quot;557&quot;/&gt;&lt;/object&gt;&lt;object type=&quot;3&quot; unique_id=&quot;10019&quot;&gt;&lt;property id=&quot;20148&quot; value=&quot;5&quot;/&gt;&lt;property id=&quot;20300&quot; value=&quot;Slide 16 - &amp;quot;Common Threats&amp;quot;&quot;/&gt;&lt;property id=&quot;20307&quot; value=&quot;558&quot;/&gt;&lt;/object&gt;&lt;object type=&quot;3&quot; unique_id=&quot;10020&quot;&gt;&lt;property id=&quot;20148&quot; value=&quot;5&quot;/&gt;&lt;property id=&quot;20300&quot; value=&quot;Slide 17 - &amp;quot;Common Threats&amp;quot;&quot;/&gt;&lt;property id=&quot;20307&quot; value=&quot;559&quot;/&gt;&lt;/object&gt;&lt;object type=&quot;3&quot; unique_id=&quot;10021&quot;&gt;&lt;property id=&quot;20148&quot; value=&quot;5&quot;/&gt;&lt;property id=&quot;20300&quot; value=&quot;Slide 18 - &amp;quot;Common Threats&amp;quot;&quot;/&gt;&lt;property id=&quot;20307&quot; value=&quot;562&quot;/&gt;&lt;/object&gt;&lt;object type=&quot;3&quot; unique_id=&quot;10022&quot;&gt;&lt;property id=&quot;20148&quot; value=&quot;5&quot;/&gt;&lt;property id=&quot;20300&quot; value=&quot;Slide 19 - &amp;quot;Summary&amp;quot;&quot;/&gt;&lt;property id=&quot;20307&quot; value=&quot;560&quot;/&gt;&lt;/object&gt;&lt;object type=&quot;3&quot; unique_id=&quot;10023&quot;&gt;&lt;property id=&quot;20148&quot; value=&quot;5&quot;/&gt;&lt;property id=&quot;20300&quot; value=&quot;Slide 20&quot;/&gt;&lt;property id=&quot;20307&quot; value=&quot;56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xSourceItemID xmlns="803b2390-fae5-4ad6-bfb3-22d003fb322b" xsi:nil="true"/>
    <AxSourceListID xmlns="803b2390-fae5-4ad6-bfb3-22d003fb32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F9C6C6E4D0A14B8471B04CB45E65FB" ma:contentTypeVersion="4" ma:contentTypeDescription="Create a new document." ma:contentTypeScope="" ma:versionID="8e22f32884a9fcdcdccdb913fbaa996f">
  <xsd:schema xmlns:xsd="http://www.w3.org/2001/XMLSchema" xmlns:xs="http://www.w3.org/2001/XMLSchema" xmlns:p="http://schemas.microsoft.com/office/2006/metadata/properties" xmlns:ns2="803b2390-fae5-4ad6-bfb3-22d003fb322b" targetNamespace="http://schemas.microsoft.com/office/2006/metadata/properties" ma:root="true" ma:fieldsID="703d586dbf5de55ba47bc46ba10e6711" ns2:_="">
    <xsd:import namespace="803b2390-fae5-4ad6-bfb3-22d003fb322b"/>
    <xsd:element name="properties">
      <xsd:complexType>
        <xsd:sequence>
          <xsd:element name="documentManagement">
            <xsd:complexType>
              <xsd:all>
                <xsd:element ref="ns2:AxSourceItemID" minOccurs="0"/>
                <xsd:element ref="ns2:AxSourceL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b2390-fae5-4ad6-bfb3-22d003fb322b" elementFormDefault="qualified">
    <xsd:import namespace="http://schemas.microsoft.com/office/2006/documentManagement/types"/>
    <xsd:import namespace="http://schemas.microsoft.com/office/infopath/2007/PartnerControls"/>
    <xsd:element name="AxSourceItemID" ma:index="8" nillable="true" ma:displayName="AxSourceItemID" ma:hidden="true" ma:internalName="AxSourceItemID">
      <xsd:simpleType>
        <xsd:restriction base="dms:Unknown"/>
      </xsd:simpleType>
    </xsd:element>
    <xsd:element name="AxSourceListID" ma:index="9" nillable="true" ma:displayName="AxSourceListID" ma:hidden="true" ma:internalName="AxSourceList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BAEB91-E012-4439-B91E-D09D3711DAA8}">
  <ds:schemaRefs>
    <ds:schemaRef ds:uri="http://schemas.microsoft.com/sharepoint/v3/contenttype/forms"/>
  </ds:schemaRefs>
</ds:datastoreItem>
</file>

<file path=customXml/itemProps2.xml><?xml version="1.0" encoding="utf-8"?>
<ds:datastoreItem xmlns:ds="http://schemas.openxmlformats.org/officeDocument/2006/customXml" ds:itemID="{8C4FACD4-5C9E-491D-B1A8-B810FF43B86D}">
  <ds:schemaRefs>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803b2390-fae5-4ad6-bfb3-22d003fb322b"/>
    <ds:schemaRef ds:uri="http://schemas.microsoft.com/office/2006/metadata/properties"/>
  </ds:schemaRefs>
</ds:datastoreItem>
</file>

<file path=customXml/itemProps3.xml><?xml version="1.0" encoding="utf-8"?>
<ds:datastoreItem xmlns:ds="http://schemas.openxmlformats.org/officeDocument/2006/customXml" ds:itemID="{B073E527-21DD-452D-864B-84F2DD71C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b2390-fae5-4ad6-bfb3-22d003fb3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9808</TotalTime>
  <Words>1354</Words>
  <Application>Microsoft Office PowerPoint</Application>
  <PresentationFormat>Overhead</PresentationFormat>
  <Paragraphs>156</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Browallia New</vt:lpstr>
      <vt:lpstr>Calibri</vt:lpstr>
      <vt:lpstr>Century Gothic</vt:lpstr>
      <vt:lpstr>Courier New</vt:lpstr>
      <vt:lpstr>DilleniaUPC</vt:lpstr>
      <vt:lpstr>Palatino Linotype</vt:lpstr>
      <vt:lpstr>Times New Roman</vt:lpstr>
      <vt:lpstr>Wingdings</vt:lpstr>
      <vt:lpstr>1_Executive</vt:lpstr>
      <vt:lpstr>Unoccupied Building Search  การตรวจอาคารร้าง</vt:lpstr>
      <vt:lpstr>Learning Objectives</vt:lpstr>
      <vt:lpstr>Threat Assessment การประเมินภัยคุกคาม</vt:lpstr>
      <vt:lpstr>Unoccupied อาคารร้าง</vt:lpstr>
      <vt:lpstr>Unoccupied Building อาคารร้าง</vt:lpstr>
      <vt:lpstr>Unoccupied Building</vt:lpstr>
      <vt:lpstr>Common Threats ภัยคุกคามที่พบบ่อย</vt:lpstr>
      <vt:lpstr>Common Threats ภัยคุกคามที่พบบ่อย</vt:lpstr>
      <vt:lpstr>Common Threats</vt:lpstr>
      <vt:lpstr>Common Threats</vt:lpstr>
      <vt:lpstr>Common Threats</vt:lpstr>
      <vt:lpstr>Summary ทบทวน</vt:lpstr>
      <vt:lpstr>Unoccupied Building Search</vt:lpstr>
    </vt:vector>
  </TitlesOfParts>
  <Company>A-T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15 - Unoccupied Building</dc:title>
  <dc:subject>Search TSE</dc:subject>
  <dc:creator>A-T Solutions</dc:creator>
  <cp:keywords>V2.14</cp:keywords>
  <cp:lastModifiedBy>Rachan</cp:lastModifiedBy>
  <cp:revision>515</cp:revision>
  <dcterms:created xsi:type="dcterms:W3CDTF">2006-01-16T15:59:03Z</dcterms:created>
  <dcterms:modified xsi:type="dcterms:W3CDTF">2018-02-08T05:16:34Z</dcterms:modified>
  <cp:category>JATAC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ST-A">
    <vt:lpwstr>47</vt:lpwstr>
  </property>
  <property fmtid="{D5CDD505-2E9C-101B-9397-08002B2CF9AE}" pid="4" name="Module">
    <vt:lpwstr>12</vt:lpwstr>
  </property>
  <property fmtid="{D5CDD505-2E9C-101B-9397-08002B2CF9AE}" pid="5" name="Work Type">
    <vt:lpwstr>Consulting</vt:lpwstr>
  </property>
  <property fmtid="{D5CDD505-2E9C-101B-9397-08002B2CF9AE}" pid="6" name="ContentTypeId">
    <vt:lpwstr>0x0101006CF9C6C6E4D0A14B8471B04CB45E65FB</vt:lpwstr>
  </property>
</Properties>
</file>