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778" r:id="rId2"/>
    <p:sldId id="786" r:id="rId3"/>
    <p:sldId id="787" r:id="rId4"/>
    <p:sldId id="788" r:id="rId5"/>
    <p:sldId id="775" r:id="rId6"/>
    <p:sldId id="785" r:id="rId7"/>
    <p:sldId id="789" r:id="rId8"/>
    <p:sldId id="761" r:id="rId9"/>
    <p:sldId id="777" r:id="rId10"/>
    <p:sldId id="762" r:id="rId11"/>
    <p:sldId id="592" r:id="rId12"/>
    <p:sldId id="770" r:id="rId13"/>
    <p:sldId id="763" r:id="rId14"/>
    <p:sldId id="768" r:id="rId15"/>
    <p:sldId id="780" r:id="rId16"/>
    <p:sldId id="769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04">
          <p15:clr>
            <a:srgbClr val="A4A3A4"/>
          </p15:clr>
        </p15:guide>
        <p15:guide id="2" pos="218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3300"/>
    <a:srgbClr val="CC3300"/>
    <a:srgbClr val="008EC0"/>
    <a:srgbClr val="33CC33"/>
    <a:srgbClr val="FFFF66"/>
    <a:srgbClr val="FFFF99"/>
    <a:srgbClr val="99CCFF"/>
    <a:srgbClr val="D8C6D8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98" autoAdjust="0"/>
    <p:restoredTop sz="95993" autoAdjust="0"/>
  </p:normalViewPr>
  <p:slideViewPr>
    <p:cSldViewPr>
      <p:cViewPr>
        <p:scale>
          <a:sx n="118" d="100"/>
          <a:sy n="118" d="100"/>
        </p:scale>
        <p:origin x="-1566" y="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176"/>
    </p:cViewPr>
  </p:sorterViewPr>
  <p:notesViewPr>
    <p:cSldViewPr>
      <p:cViewPr varScale="1">
        <p:scale>
          <a:sx n="51" d="100"/>
          <a:sy n="51" d="100"/>
        </p:scale>
        <p:origin x="-1872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2115" cy="457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98" tIns="45249" rIns="90498" bIns="4524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12" charset="0"/>
                <a:ea typeface="Arial" pitchFamily="-112" charset="0"/>
                <a:cs typeface="Arial" pitchFamily="-112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316" y="0"/>
            <a:ext cx="2972115" cy="457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98" tIns="45249" rIns="90498" bIns="4524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12" charset="0"/>
                <a:ea typeface="Arial" pitchFamily="-112" charset="0"/>
                <a:cs typeface="Arial" pitchFamily="-112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4914"/>
            <a:ext cx="2972115" cy="457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98" tIns="45249" rIns="90498" bIns="4524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12" charset="0"/>
                <a:ea typeface="Arial" pitchFamily="-112" charset="0"/>
                <a:cs typeface="Arial" pitchFamily="-112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316" y="8684914"/>
            <a:ext cx="2972115" cy="457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98" tIns="45249" rIns="90498" bIns="4524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025A52B-BA0B-45D8-AF15-EB7C9831F9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2550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2115" cy="457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defTabSz="914409">
              <a:defRPr sz="1200">
                <a:solidFill>
                  <a:srgbClr val="FF0000"/>
                </a:solidFill>
                <a:latin typeface="Arial" pitchFamily="-112" charset="0"/>
                <a:ea typeface="Arial" pitchFamily="-112" charset="0"/>
                <a:cs typeface="Arial" pitchFamily="-112" charset="0"/>
              </a:defRPr>
            </a:lvl1pPr>
          </a:lstStyle>
          <a:p>
            <a:pPr>
              <a:defRPr/>
            </a:pPr>
            <a:r>
              <a:rPr lang="en-US" dirty="0"/>
              <a:t>EXERCISE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316" y="0"/>
            <a:ext cx="2972115" cy="457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 defTabSz="914409">
              <a:defRPr sz="1200">
                <a:latin typeface="Arial" pitchFamily="-112" charset="0"/>
                <a:ea typeface="Arial" pitchFamily="-112" charset="0"/>
                <a:cs typeface="Arial" pitchFamily="-112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1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4213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6115" y="4344030"/>
            <a:ext cx="5485772" cy="4114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4914"/>
            <a:ext cx="2972115" cy="457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defTabSz="914409">
              <a:defRPr sz="1200">
                <a:latin typeface="Arial" pitchFamily="-112" charset="0"/>
                <a:ea typeface="Arial" pitchFamily="-112" charset="0"/>
                <a:cs typeface="Arial" pitchFamily="-112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316" y="8684914"/>
            <a:ext cx="2972115" cy="457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 defTabSz="914409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896932-0A77-4267-BE50-64232377D3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107577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Arial" pitchFamily="-112" charset="0"/>
        <a:cs typeface="Arial" pitchFamily="-112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0896932-0A77-4267-BE50-64232377D350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7739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871" indent="-285719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879" indent="-228576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030" indent="-228576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182" indent="-228576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333" indent="-228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485" indent="-228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637" indent="-228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5788" indent="-228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AB9CBA7-6D33-F843-A21C-993F62CA4E66}" type="slidenum">
              <a:rPr lang="en-US">
                <a:solidFill>
                  <a:srgbClr val="000000"/>
                </a:solidFill>
                <a:latin typeface="Calibri" charset="0"/>
              </a:rPr>
              <a:pPr eaLnBrk="1" hangingPunct="1"/>
              <a:t>12</a:t>
            </a:fld>
            <a:endParaRPr lang="en-US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2291" name="Rectangle 7"/>
          <p:cNvSpPr txBox="1">
            <a:spLocks noGrp="1" noChangeArrowheads="1"/>
          </p:cNvSpPr>
          <p:nvPr/>
        </p:nvSpPr>
        <p:spPr bwMode="auto">
          <a:xfrm>
            <a:off x="3886201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1" rIns="91423" bIns="45711" anchor="b"/>
          <a:lstStyle>
            <a:lvl1pPr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EFEE843E-75D9-0141-8209-E9AB32B3F55F}" type="slidenum">
              <a:rPr lang="en-US" sz="1200">
                <a:solidFill>
                  <a:srgbClr val="000000"/>
                </a:solidFill>
                <a:latin typeface="Times New Roman" charset="0"/>
              </a:rPr>
              <a:pPr algn="r" eaLnBrk="1" hangingPunct="1"/>
              <a:t>12</a:t>
            </a:fld>
            <a:endParaRPr lang="en-US" sz="120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22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29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4343401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lIns="91423" tIns="45711" rIns="91423" bIns="45711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7356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364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EXERCISE</a:t>
            </a:r>
          </a:p>
        </p:txBody>
      </p:sp>
      <p:sp>
        <p:nvSpPr>
          <p:cNvPr id="15365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3821F7-36C3-4416-B764-1C33B4E23B8B}" type="slidenum">
              <a:rPr lang="en-US" smtClean="0">
                <a:latin typeface="Arial" pitchFamily="34" charset="0"/>
                <a:cs typeface="Arial" pitchFamily="34" charset="0"/>
              </a:rPr>
              <a:pPr/>
              <a:t>13</a:t>
            </a:fld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7055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412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EXERCISE</a:t>
            </a:r>
          </a:p>
        </p:txBody>
      </p:sp>
      <p:sp>
        <p:nvSpPr>
          <p:cNvPr id="17413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7492CA-1DA0-463E-9247-415A960B86E1}" type="slidenum">
              <a:rPr lang="en-US" smtClean="0">
                <a:latin typeface="Arial" pitchFamily="34" charset="0"/>
                <a:cs typeface="Arial" pitchFamily="34" charset="0"/>
              </a:rPr>
              <a:pPr/>
              <a:t>14</a:t>
            </a:fld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9917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 txBox="1">
            <a:spLocks noGrp="1" noChangeArrowheads="1"/>
          </p:cNvSpPr>
          <p:nvPr/>
        </p:nvSpPr>
        <p:spPr bwMode="auto">
          <a:xfrm>
            <a:off x="3883743" y="8685564"/>
            <a:ext cx="2972723" cy="456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436" tIns="47716" rIns="95436" bIns="47716" anchor="b"/>
          <a:lstStyle/>
          <a:p>
            <a:pPr algn="r" defTabSz="937742"/>
            <a:fld id="{FBA087F9-50DB-472B-8E73-9BDC37C20D43}" type="slidenum">
              <a:rPr lang="en-US" altLang="ja-JP" sz="1300">
                <a:solidFill>
                  <a:srgbClr val="000000"/>
                </a:solidFill>
                <a:ea typeface="ＭＳ Ｐゴシック"/>
                <a:cs typeface="Arial" charset="0"/>
              </a:rPr>
              <a:pPr algn="r" defTabSz="937742"/>
              <a:t>15</a:t>
            </a:fld>
            <a:endParaRPr lang="en-US" altLang="ja-JP" sz="1300" dirty="0">
              <a:solidFill>
                <a:srgbClr val="000000"/>
              </a:solidFill>
              <a:ea typeface="ＭＳ Ｐゴシック"/>
              <a:cs typeface="Arial" charset="0"/>
            </a:endParaRPr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68825" cy="3427413"/>
          </a:xfrm>
          <a:ln/>
        </p:spPr>
      </p:sp>
      <p:sp>
        <p:nvSpPr>
          <p:cNvPr id="206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630" y="4344332"/>
            <a:ext cx="5026743" cy="4113560"/>
          </a:xfrm>
          <a:ln/>
        </p:spPr>
        <p:txBody>
          <a:bodyPr lIns="95436" tIns="47716" rIns="95436" bIns="47716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endParaRPr lang="en-US" altLang="ja-JP" sz="1000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9987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436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EXERCISE</a:t>
            </a:r>
          </a:p>
        </p:txBody>
      </p:sp>
      <p:sp>
        <p:nvSpPr>
          <p:cNvPr id="18437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7DA2F6-75F4-4D6D-8402-51BD7194CEE0}" type="slidenum">
              <a:rPr lang="en-US" smtClean="0">
                <a:latin typeface="Arial" pitchFamily="34" charset="0"/>
                <a:cs typeface="Arial" pitchFamily="34" charset="0"/>
              </a:rPr>
              <a:pPr/>
              <a:t>16</a:t>
            </a:fld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381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0896932-0A77-4267-BE50-64232377D350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7739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0896932-0A77-4267-BE50-64232377D350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7739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0896932-0A77-4267-BE50-64232377D350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7739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0896932-0A77-4267-BE50-64232377D350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8872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EXERCISE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0896932-0A77-4267-BE50-64232377D350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8122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26" name="Rectangle 7"/>
          <p:cNvSpPr txBox="1">
            <a:spLocks noGrp="1" noChangeArrowheads="1"/>
          </p:cNvSpPr>
          <p:nvPr/>
        </p:nvSpPr>
        <p:spPr bwMode="auto">
          <a:xfrm>
            <a:off x="3883351" y="8685422"/>
            <a:ext cx="2973066" cy="457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594" tIns="46797" rIns="93594" bIns="46797" anchor="b"/>
          <a:lstStyle/>
          <a:p>
            <a:pPr algn="r" defTabSz="921158"/>
            <a:fld id="{4554DE4A-9153-43D4-BD28-69FFB3A3C1DD}" type="slidenum">
              <a:rPr lang="en-US" altLang="ja-JP" sz="1200">
                <a:solidFill>
                  <a:srgbClr val="000000"/>
                </a:solidFill>
                <a:latin typeface="Calibri" pitchFamily="34" charset="0"/>
              </a:rPr>
              <a:pPr algn="r" defTabSz="921158"/>
              <a:t>9</a:t>
            </a:fld>
            <a:endParaRPr lang="en-US" altLang="ja-JP" sz="12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87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30587"/>
          </a:xfrm>
          <a:ln/>
        </p:spPr>
      </p:sp>
      <p:sp>
        <p:nvSpPr>
          <p:cNvPr id="487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034" y="4344889"/>
            <a:ext cx="5027934" cy="4112697"/>
          </a:xfrm>
          <a:noFill/>
          <a:ln/>
        </p:spPr>
        <p:txBody>
          <a:bodyPr lIns="93594" tIns="46797" rIns="93594" bIns="46797"/>
          <a:lstStyle/>
          <a:p>
            <a:pPr>
              <a:lnSpc>
                <a:spcPct val="90000"/>
              </a:lnSpc>
              <a:spcBef>
                <a:spcPct val="0"/>
              </a:spcBef>
            </a:pPr>
            <a:endParaRPr lang="en-US" altLang="ja-JP" sz="1000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9436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26" name="Rectangle 7"/>
          <p:cNvSpPr txBox="1">
            <a:spLocks noGrp="1" noChangeArrowheads="1"/>
          </p:cNvSpPr>
          <p:nvPr/>
        </p:nvSpPr>
        <p:spPr bwMode="auto">
          <a:xfrm>
            <a:off x="3883351" y="8685422"/>
            <a:ext cx="2973066" cy="457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594" tIns="46797" rIns="93594" bIns="46797" anchor="b"/>
          <a:lstStyle/>
          <a:p>
            <a:pPr algn="r" defTabSz="921158"/>
            <a:fld id="{4554DE4A-9153-43D4-BD28-69FFB3A3C1DD}" type="slidenum">
              <a:rPr lang="en-US" altLang="ja-JP" sz="1200">
                <a:solidFill>
                  <a:srgbClr val="000000"/>
                </a:solidFill>
                <a:latin typeface="Calibri" pitchFamily="34" charset="0"/>
              </a:rPr>
              <a:pPr algn="r" defTabSz="921158"/>
              <a:t>10</a:t>
            </a:fld>
            <a:endParaRPr lang="en-US" altLang="ja-JP" sz="12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87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30587"/>
          </a:xfrm>
          <a:ln/>
        </p:spPr>
      </p:sp>
      <p:sp>
        <p:nvSpPr>
          <p:cNvPr id="487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034" y="4344889"/>
            <a:ext cx="5027934" cy="4112697"/>
          </a:xfrm>
          <a:noFill/>
          <a:ln/>
        </p:spPr>
        <p:txBody>
          <a:bodyPr lIns="93594" tIns="46797" rIns="93594" bIns="46797"/>
          <a:lstStyle/>
          <a:p>
            <a:pPr>
              <a:lnSpc>
                <a:spcPct val="90000"/>
              </a:lnSpc>
              <a:spcBef>
                <a:spcPct val="0"/>
              </a:spcBef>
            </a:pPr>
            <a:endParaRPr lang="en-US" altLang="ja-JP" sz="1000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7099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 txBox="1">
            <a:spLocks noGrp="1" noChangeArrowheads="1"/>
          </p:cNvSpPr>
          <p:nvPr/>
        </p:nvSpPr>
        <p:spPr bwMode="auto">
          <a:xfrm>
            <a:off x="3883743" y="8685564"/>
            <a:ext cx="2972723" cy="456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436" tIns="47716" rIns="95436" bIns="47716" anchor="b"/>
          <a:lstStyle/>
          <a:p>
            <a:pPr algn="r" defTabSz="937742"/>
            <a:fld id="{FBA087F9-50DB-472B-8E73-9BDC37C20D43}" type="slidenum">
              <a:rPr lang="en-US" altLang="ja-JP" sz="1300">
                <a:solidFill>
                  <a:srgbClr val="000000"/>
                </a:solidFill>
                <a:ea typeface="ＭＳ Ｐゴシック"/>
                <a:cs typeface="Arial" charset="0"/>
              </a:rPr>
              <a:pPr algn="r" defTabSz="937742"/>
              <a:t>11</a:t>
            </a:fld>
            <a:endParaRPr lang="en-US" altLang="ja-JP" sz="1300" dirty="0">
              <a:solidFill>
                <a:srgbClr val="000000"/>
              </a:solidFill>
              <a:ea typeface="ＭＳ Ｐゴシック"/>
              <a:cs typeface="Arial" charset="0"/>
            </a:endParaRPr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68825" cy="3427413"/>
          </a:xfrm>
          <a:ln/>
        </p:spPr>
      </p:sp>
      <p:sp>
        <p:nvSpPr>
          <p:cNvPr id="206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630" y="4344332"/>
            <a:ext cx="5026743" cy="4113560"/>
          </a:xfrm>
          <a:ln/>
        </p:spPr>
        <p:txBody>
          <a:bodyPr lIns="95436" tIns="47716" rIns="95436" bIns="47716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endParaRPr lang="en-US" altLang="ja-JP" sz="1000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95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975" y="255588"/>
            <a:ext cx="7769225" cy="658812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BDABAD-1804-47B0-8F62-4A571CB0E9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983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B362F3-5AF8-44FE-919F-81ED98D60C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874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891003-27BC-4C09-9F5E-6D5BE7567C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729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3500" y="6527800"/>
            <a:ext cx="2133600" cy="358775"/>
          </a:xfr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802A0AD-E401-491A-8BDC-B8D53377D7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12669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5F39F-C400-A64E-A663-0FAFE52F4B03}" type="datetimeFigureOut">
              <a:rPr lang="en-US" smtClean="0"/>
              <a:pPr/>
              <a:t>12/28/2015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3BF3-7CD3-EE4D-952B-1912441531A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714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2"/>
          <p:cNvGrpSpPr>
            <a:grpSpLocks/>
          </p:cNvGrpSpPr>
          <p:nvPr/>
        </p:nvGrpSpPr>
        <p:grpSpPr bwMode="auto">
          <a:xfrm>
            <a:off x="134938" y="868363"/>
            <a:ext cx="8910637" cy="104775"/>
            <a:chOff x="471" y="690"/>
            <a:chExt cx="5016" cy="189"/>
          </a:xfrm>
        </p:grpSpPr>
        <p:grpSp>
          <p:nvGrpSpPr>
            <p:cNvPr id="1037" name="Group 33"/>
            <p:cNvGrpSpPr>
              <a:grpSpLocks/>
            </p:cNvGrpSpPr>
            <p:nvPr/>
          </p:nvGrpSpPr>
          <p:grpSpPr bwMode="auto">
            <a:xfrm>
              <a:off x="5369" y="690"/>
              <a:ext cx="118" cy="189"/>
              <a:chOff x="5369" y="690"/>
              <a:chExt cx="118" cy="189"/>
            </a:xfrm>
          </p:grpSpPr>
          <p:sp>
            <p:nvSpPr>
              <p:cNvPr id="1052" name="Rectangle 34"/>
              <p:cNvSpPr>
                <a:spLocks noChangeArrowheads="1"/>
              </p:cNvSpPr>
              <p:nvPr/>
            </p:nvSpPr>
            <p:spPr bwMode="auto">
              <a:xfrm>
                <a:off x="5459" y="690"/>
                <a:ext cx="28" cy="189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053" name="Rectangle 35"/>
              <p:cNvSpPr>
                <a:spLocks noChangeArrowheads="1"/>
              </p:cNvSpPr>
              <p:nvPr/>
            </p:nvSpPr>
            <p:spPr bwMode="auto">
              <a:xfrm>
                <a:off x="5369" y="690"/>
                <a:ext cx="57" cy="189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</p:grpSp>
        <p:grpSp>
          <p:nvGrpSpPr>
            <p:cNvPr id="1038" name="Group 36"/>
            <p:cNvGrpSpPr>
              <a:grpSpLocks/>
            </p:cNvGrpSpPr>
            <p:nvPr/>
          </p:nvGrpSpPr>
          <p:grpSpPr bwMode="auto">
            <a:xfrm>
              <a:off x="5074" y="690"/>
              <a:ext cx="251" cy="189"/>
              <a:chOff x="5074" y="690"/>
              <a:chExt cx="251" cy="189"/>
            </a:xfrm>
          </p:grpSpPr>
          <p:sp>
            <p:nvSpPr>
              <p:cNvPr id="1050" name="Rectangle 37"/>
              <p:cNvSpPr>
                <a:spLocks noChangeArrowheads="1"/>
              </p:cNvSpPr>
              <p:nvPr/>
            </p:nvSpPr>
            <p:spPr bwMode="auto">
              <a:xfrm>
                <a:off x="5236" y="690"/>
                <a:ext cx="89" cy="189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051" name="Rectangle 38"/>
              <p:cNvSpPr>
                <a:spLocks noChangeArrowheads="1"/>
              </p:cNvSpPr>
              <p:nvPr/>
            </p:nvSpPr>
            <p:spPr bwMode="auto">
              <a:xfrm>
                <a:off x="5074" y="690"/>
                <a:ext cx="120" cy="189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</p:grpSp>
        <p:grpSp>
          <p:nvGrpSpPr>
            <p:cNvPr id="1039" name="Group 39"/>
            <p:cNvGrpSpPr>
              <a:grpSpLocks/>
            </p:cNvGrpSpPr>
            <p:nvPr/>
          </p:nvGrpSpPr>
          <p:grpSpPr bwMode="auto">
            <a:xfrm>
              <a:off x="4667" y="690"/>
              <a:ext cx="367" cy="189"/>
              <a:chOff x="4667" y="690"/>
              <a:chExt cx="367" cy="189"/>
            </a:xfrm>
          </p:grpSpPr>
          <p:sp>
            <p:nvSpPr>
              <p:cNvPr id="1048" name="Rectangle 40"/>
              <p:cNvSpPr>
                <a:spLocks noChangeArrowheads="1"/>
              </p:cNvSpPr>
              <p:nvPr/>
            </p:nvSpPr>
            <p:spPr bwMode="auto">
              <a:xfrm>
                <a:off x="4886" y="690"/>
                <a:ext cx="147" cy="189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049" name="Rectangle 41"/>
              <p:cNvSpPr>
                <a:spLocks noChangeArrowheads="1"/>
              </p:cNvSpPr>
              <p:nvPr/>
            </p:nvSpPr>
            <p:spPr bwMode="auto">
              <a:xfrm>
                <a:off x="4667" y="690"/>
                <a:ext cx="178" cy="189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</p:grpSp>
        <p:grpSp>
          <p:nvGrpSpPr>
            <p:cNvPr id="1040" name="Group 42"/>
            <p:cNvGrpSpPr>
              <a:grpSpLocks/>
            </p:cNvGrpSpPr>
            <p:nvPr/>
          </p:nvGrpSpPr>
          <p:grpSpPr bwMode="auto">
            <a:xfrm>
              <a:off x="3494" y="690"/>
              <a:ext cx="1131" cy="189"/>
              <a:chOff x="3494" y="690"/>
              <a:chExt cx="1131" cy="189"/>
            </a:xfrm>
          </p:grpSpPr>
          <p:sp>
            <p:nvSpPr>
              <p:cNvPr id="1044" name="Rectangle 43"/>
              <p:cNvSpPr>
                <a:spLocks noChangeArrowheads="1"/>
              </p:cNvSpPr>
              <p:nvPr/>
            </p:nvSpPr>
            <p:spPr bwMode="auto">
              <a:xfrm>
                <a:off x="3850" y="690"/>
                <a:ext cx="238" cy="189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045" name="Rectangle 44"/>
              <p:cNvSpPr>
                <a:spLocks noChangeArrowheads="1"/>
              </p:cNvSpPr>
              <p:nvPr/>
            </p:nvSpPr>
            <p:spPr bwMode="auto">
              <a:xfrm>
                <a:off x="4416" y="690"/>
                <a:ext cx="208" cy="189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046" name="Rectangle 45"/>
              <p:cNvSpPr>
                <a:spLocks noChangeArrowheads="1"/>
              </p:cNvSpPr>
              <p:nvPr/>
            </p:nvSpPr>
            <p:spPr bwMode="auto">
              <a:xfrm>
                <a:off x="4140" y="690"/>
                <a:ext cx="238" cy="189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047" name="Rectangle 46"/>
              <p:cNvSpPr>
                <a:spLocks noChangeArrowheads="1"/>
              </p:cNvSpPr>
              <p:nvPr/>
            </p:nvSpPr>
            <p:spPr bwMode="auto">
              <a:xfrm>
                <a:off x="3494" y="690"/>
                <a:ext cx="298" cy="189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</p:grpSp>
        <p:grpSp>
          <p:nvGrpSpPr>
            <p:cNvPr id="1041" name="Group 47"/>
            <p:cNvGrpSpPr>
              <a:grpSpLocks/>
            </p:cNvGrpSpPr>
            <p:nvPr/>
          </p:nvGrpSpPr>
          <p:grpSpPr bwMode="auto">
            <a:xfrm>
              <a:off x="471" y="690"/>
              <a:ext cx="2985" cy="189"/>
              <a:chOff x="471" y="690"/>
              <a:chExt cx="2985" cy="189"/>
            </a:xfrm>
          </p:grpSpPr>
          <p:sp>
            <p:nvSpPr>
              <p:cNvPr id="1042" name="Rectangle 48"/>
              <p:cNvSpPr>
                <a:spLocks noChangeArrowheads="1"/>
              </p:cNvSpPr>
              <p:nvPr/>
            </p:nvSpPr>
            <p:spPr bwMode="auto">
              <a:xfrm>
                <a:off x="3128" y="690"/>
                <a:ext cx="328" cy="189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043" name="Rectangle 49"/>
              <p:cNvSpPr>
                <a:spLocks noChangeArrowheads="1"/>
              </p:cNvSpPr>
              <p:nvPr/>
            </p:nvSpPr>
            <p:spPr bwMode="auto">
              <a:xfrm>
                <a:off x="471" y="690"/>
                <a:ext cx="2617" cy="189"/>
              </a:xfrm>
              <a:prstGeom prst="rect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55588"/>
            <a:ext cx="7769225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7013" y="1114425"/>
            <a:ext cx="8683625" cy="529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-112" charset="0"/>
                <a:ea typeface="Arial" pitchFamily="-112" charset="0"/>
                <a:cs typeface="Arial" pitchFamily="-112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-112" charset="0"/>
                <a:ea typeface="Arial" pitchFamily="-112" charset="0"/>
                <a:cs typeface="Arial" pitchFamily="-112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800" b="1">
                <a:latin typeface="Arial Narrow" pitchFamily="-111" charset="0"/>
                <a:cs typeface="Arial" charset="0"/>
              </a:defRPr>
            </a:lvl1pPr>
          </a:lstStyle>
          <a:p>
            <a:pPr>
              <a:defRPr/>
            </a:pPr>
            <a:fld id="{361202DC-6A09-4C0F-9744-076B48F9C5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3" name="Text Box 30"/>
          <p:cNvSpPr txBox="1">
            <a:spLocks noChangeArrowheads="1"/>
          </p:cNvSpPr>
          <p:nvPr/>
        </p:nvSpPr>
        <p:spPr bwMode="auto">
          <a:xfrm>
            <a:off x="3571875" y="-6350"/>
            <a:ext cx="1981200" cy="2746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200" b="1" dirty="0" smtClean="0">
                <a:solidFill>
                  <a:srgbClr val="008000"/>
                </a:solidFill>
                <a:cs typeface="Times New Roman" pitchFamily="18" charset="0"/>
              </a:rPr>
              <a:t>UNCLASSIFIED</a:t>
            </a:r>
          </a:p>
        </p:txBody>
      </p:sp>
      <p:sp>
        <p:nvSpPr>
          <p:cNvPr id="1034" name="Text Box 31"/>
          <p:cNvSpPr txBox="1">
            <a:spLocks noChangeArrowheads="1"/>
          </p:cNvSpPr>
          <p:nvPr/>
        </p:nvSpPr>
        <p:spPr bwMode="auto">
          <a:xfrm>
            <a:off x="3629025" y="6583363"/>
            <a:ext cx="1885950" cy="274637"/>
          </a:xfrm>
          <a:prstGeom prst="rect">
            <a:avLst/>
          </a:prstGeom>
          <a:noFill/>
          <a:ln>
            <a:noFill/>
          </a:ln>
          <a:extLst/>
        </p:spPr>
        <p:txBody>
          <a:bodyPr lIns="45720" rIns="45720" anchor="b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200" b="1" dirty="0" smtClean="0">
                <a:solidFill>
                  <a:srgbClr val="008000"/>
                </a:solidFill>
                <a:cs typeface="Times New Roman" pitchFamily="18" charset="0"/>
              </a:rPr>
              <a:t>UNCLASSIFIED</a:t>
            </a:r>
          </a:p>
        </p:txBody>
      </p: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0" y="0"/>
            <a:ext cx="931863" cy="965200"/>
            <a:chOff x="0" y="2971800"/>
            <a:chExt cx="2796976" cy="2895600"/>
          </a:xfrm>
        </p:grpSpPr>
        <p:sp>
          <p:nvSpPr>
            <p:cNvPr id="33" name="Oval 32"/>
            <p:cNvSpPr/>
            <p:nvPr/>
          </p:nvSpPr>
          <p:spPr>
            <a:xfrm>
              <a:off x="381189" y="3048000"/>
              <a:ext cx="2134659" cy="2286000"/>
            </a:xfrm>
            <a:prstGeom prst="ellipse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pic>
          <p:nvPicPr>
            <p:cNvPr id="1036" name="Picture 33" descr="CG 14 FC.JPG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971800"/>
              <a:ext cx="2796976" cy="28956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40" r:id="rId4"/>
    <p:sldLayoutId id="2147483742" r:id="rId5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 i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 i="1">
          <a:solidFill>
            <a:schemeClr val="tx2"/>
          </a:solidFill>
          <a:latin typeface="Arial" pitchFamily="-112" charset="0"/>
          <a:ea typeface="Arial" pitchFamily="-112" charset="0"/>
          <a:cs typeface="Arial" pitchFamily="-11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 i="1">
          <a:solidFill>
            <a:schemeClr val="tx2"/>
          </a:solidFill>
          <a:latin typeface="Arial" pitchFamily="-112" charset="0"/>
          <a:ea typeface="Arial" pitchFamily="-112" charset="0"/>
          <a:cs typeface="Arial" pitchFamily="-11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 i="1">
          <a:solidFill>
            <a:schemeClr val="tx2"/>
          </a:solidFill>
          <a:latin typeface="Arial" pitchFamily="-112" charset="0"/>
          <a:ea typeface="Arial" pitchFamily="-112" charset="0"/>
          <a:cs typeface="Arial" pitchFamily="-11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 i="1">
          <a:solidFill>
            <a:schemeClr val="tx2"/>
          </a:solidFill>
          <a:latin typeface="Arial" pitchFamily="-112" charset="0"/>
          <a:ea typeface="Arial" pitchFamily="-112" charset="0"/>
          <a:cs typeface="Arial" pitchFamily="-112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 i="1">
          <a:solidFill>
            <a:schemeClr val="tx2"/>
          </a:solidFill>
          <a:latin typeface="Arial" pitchFamily="-112" charset="0"/>
          <a:ea typeface="Arial" pitchFamily="-112" charset="0"/>
          <a:cs typeface="Arial" pitchFamily="-11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 i="1">
          <a:solidFill>
            <a:schemeClr val="tx2"/>
          </a:solidFill>
          <a:latin typeface="Arial" pitchFamily="-112" charset="0"/>
          <a:ea typeface="Arial" pitchFamily="-112" charset="0"/>
          <a:cs typeface="Arial" pitchFamily="-11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 i="1">
          <a:solidFill>
            <a:schemeClr val="tx2"/>
          </a:solidFill>
          <a:latin typeface="Arial" pitchFamily="-112" charset="0"/>
          <a:ea typeface="Arial" pitchFamily="-112" charset="0"/>
          <a:cs typeface="Arial" pitchFamily="-11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 i="1">
          <a:solidFill>
            <a:schemeClr val="tx2"/>
          </a:solidFill>
          <a:latin typeface="Arial" pitchFamily="-112" charset="0"/>
          <a:ea typeface="Arial" pitchFamily="-112" charset="0"/>
          <a:cs typeface="Arial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hyperlink" Target="http://www.ddesb.pentagon.mil/index.asp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hyperlink" Target="http://en.wikipedia.org/wiki/File:Iraqi_Hesco.J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i="0" dirty="0" smtClean="0">
                <a:solidFill>
                  <a:srgbClr val="000000"/>
                </a:solidFill>
              </a:rPr>
              <a:t>EXPLOSIVES SAFETY</a:t>
            </a:r>
            <a:endParaRPr lang="en-US" sz="3600" i="0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858000" y="6340134"/>
            <a:ext cx="2133600" cy="476250"/>
          </a:xfrm>
        </p:spPr>
        <p:txBody>
          <a:bodyPr/>
          <a:lstStyle/>
          <a:p>
            <a:pPr algn="r"/>
            <a:fld id="{82EAE198-3D47-454E-89A1-9081FF46F0DC}" type="slidenum">
              <a:rPr lang="en-US" smtClean="0"/>
              <a:pPr algn="r"/>
              <a:t>1</a:t>
            </a:fld>
            <a:endParaRPr lang="en-US" dirty="0"/>
          </a:p>
        </p:txBody>
      </p:sp>
      <p:pic>
        <p:nvPicPr>
          <p:cNvPr id="6" name="Picture 28" descr="C:\Users\steve.mellinger\Desktop\COBRA GOLD 2015\CG 15 and CG 16 Logos\CG16 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749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52400" y="1295400"/>
            <a:ext cx="891540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dirty="0" smtClean="0">
                <a:solidFill>
                  <a:srgbClr val="000000"/>
                </a:solidFill>
              </a:rPr>
              <a:t>“STORAGE AREA SAFETY AND 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3600" b="1" dirty="0" smtClean="0">
                <a:solidFill>
                  <a:srgbClr val="000000"/>
                </a:solidFill>
              </a:rPr>
              <a:t>DESIGN CONSIDERATIONS”</a:t>
            </a:r>
          </a:p>
          <a:p>
            <a:pPr algn="ctr">
              <a:spcBef>
                <a:spcPct val="50000"/>
              </a:spcBef>
              <a:defRPr/>
            </a:pPr>
            <a:endParaRPr lang="en-US" sz="2400" b="1" dirty="0" smtClean="0">
              <a:solidFill>
                <a:srgbClr val="000000"/>
              </a:solidFill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000000"/>
                </a:solidFill>
              </a:rPr>
              <a:t>U.S. Marine Corps Forces, Pacific 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000000"/>
                </a:solidFill>
              </a:rPr>
              <a:t>Explosives Safety Officer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000000"/>
                </a:solidFill>
              </a:rPr>
              <a:t>(ESO)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000000"/>
                </a:solidFill>
              </a:rPr>
              <a:t>“</a:t>
            </a:r>
            <a:r>
              <a:rPr lang="en-US" sz="2800" b="1" dirty="0" err="1" smtClean="0">
                <a:solidFill>
                  <a:srgbClr val="000000"/>
                </a:solidFill>
              </a:rPr>
              <a:t>Khun</a:t>
            </a:r>
            <a:r>
              <a:rPr lang="en-US" sz="2800" b="1" dirty="0" smtClean="0">
                <a:solidFill>
                  <a:srgbClr val="000000"/>
                </a:solidFill>
              </a:rPr>
              <a:t> Mark” or “</a:t>
            </a:r>
            <a:r>
              <a:rPr lang="en-US" sz="2800" b="1" dirty="0" err="1" smtClean="0">
                <a:solidFill>
                  <a:srgbClr val="000000"/>
                </a:solidFill>
              </a:rPr>
              <a:t>Khun</a:t>
            </a:r>
            <a:r>
              <a:rPr lang="en-US" sz="2800" b="1" dirty="0" smtClean="0">
                <a:solidFill>
                  <a:srgbClr val="000000"/>
                </a:solidFill>
              </a:rPr>
              <a:t> Spencer”</a:t>
            </a:r>
            <a:endParaRPr lang="en-US" sz="28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517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635000" y="3097381"/>
            <a:ext cx="7975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8975" y="152400"/>
            <a:ext cx="7769225" cy="65881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Arial" pitchFamily="-112" charset="0"/>
                <a:ea typeface="Arial" pitchFamily="-112" charset="0"/>
                <a:cs typeface="Arial" pitchFamily="-112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Arial" pitchFamily="-112" charset="0"/>
                <a:ea typeface="Arial" pitchFamily="-112" charset="0"/>
                <a:cs typeface="Arial" pitchFamily="-112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Arial" pitchFamily="-112" charset="0"/>
                <a:ea typeface="Arial" pitchFamily="-112" charset="0"/>
                <a:cs typeface="Arial" pitchFamily="-112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Arial" pitchFamily="-112" charset="0"/>
                <a:ea typeface="Arial" pitchFamily="-112" charset="0"/>
                <a:cs typeface="Arial" pitchFamily="-112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Arial" pitchFamily="-112" charset="0"/>
                <a:ea typeface="Arial" pitchFamily="-112" charset="0"/>
                <a:cs typeface="Arial" pitchFamily="-112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Arial" pitchFamily="-112" charset="0"/>
                <a:ea typeface="Arial" pitchFamily="-112" charset="0"/>
                <a:cs typeface="Arial" pitchFamily="-112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Arial" pitchFamily="-112" charset="0"/>
                <a:ea typeface="Arial" pitchFamily="-112" charset="0"/>
                <a:cs typeface="Arial" pitchFamily="-112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Arial" pitchFamily="-112" charset="0"/>
                <a:ea typeface="Arial" pitchFamily="-112" charset="0"/>
                <a:cs typeface="Arial" pitchFamily="-112" charset="0"/>
              </a:defRPr>
            </a:lvl9pPr>
          </a:lstStyle>
          <a:p>
            <a:r>
              <a:rPr lang="en-US" sz="3200" i="0" dirty="0" smtClean="0">
                <a:latin typeface="Arial"/>
                <a:cs typeface="Arial"/>
              </a:rPr>
              <a:t>OPEN STORAGE CELLS</a:t>
            </a:r>
            <a:endParaRPr lang="en-US" sz="3200" i="0" dirty="0">
              <a:latin typeface="Arial"/>
              <a:cs typeface="Arial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858000" y="6245225"/>
            <a:ext cx="2133600" cy="476250"/>
          </a:xfrm>
        </p:spPr>
        <p:txBody>
          <a:bodyPr/>
          <a:lstStyle/>
          <a:p>
            <a:pPr algn="r"/>
            <a:fld id="{82EAE198-3D47-454E-89A1-9081FF46F0DC}" type="slidenum">
              <a:rPr lang="en-US" smtClean="0"/>
              <a:pPr algn="r"/>
              <a:t>10</a:t>
            </a:fld>
            <a:endParaRPr lang="en-US" dirty="0"/>
          </a:p>
        </p:txBody>
      </p:sp>
      <p:pic>
        <p:nvPicPr>
          <p:cNvPr id="9" name="Picture 28" descr="C:\Users\steve.mellinger\Desktop\COBRA GOLD 2015\CG 15 and CG 16 Logos\CG16 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749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" y="1003042"/>
            <a:ext cx="48006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1600" b="1" dirty="0" smtClean="0">
                <a:solidFill>
                  <a:srgbClr val="000000"/>
                </a:solidFill>
              </a:rPr>
              <a:t> Normally </a:t>
            </a:r>
            <a:r>
              <a:rPr lang="en-US" sz="1600" b="1" dirty="0">
                <a:solidFill>
                  <a:srgbClr val="000000"/>
                </a:solidFill>
              </a:rPr>
              <a:t>used on </a:t>
            </a:r>
            <a:r>
              <a:rPr lang="en-US" sz="1600" b="1" dirty="0" smtClean="0">
                <a:solidFill>
                  <a:srgbClr val="000000"/>
                </a:solidFill>
              </a:rPr>
              <a:t>Main Operating Bases (MOB)</a:t>
            </a:r>
            <a:endParaRPr lang="en-US" sz="1600" b="1" dirty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1600" b="1" dirty="0">
                <a:solidFill>
                  <a:srgbClr val="000000"/>
                </a:solidFill>
              </a:rPr>
              <a:t> Preferred method of storage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1600" b="1" dirty="0">
                <a:solidFill>
                  <a:srgbClr val="000000"/>
                </a:solidFill>
              </a:rPr>
              <a:t> Advantages of Open Storage are:</a:t>
            </a:r>
          </a:p>
          <a:p>
            <a:pPr lvl="1">
              <a:spcBef>
                <a:spcPct val="50000"/>
              </a:spcBef>
              <a:buFont typeface="Arial" pitchFamily="34" charset="0"/>
              <a:buChar char="–"/>
              <a:defRPr/>
            </a:pPr>
            <a:r>
              <a:rPr lang="en-US" sz="1600" b="1" dirty="0">
                <a:solidFill>
                  <a:srgbClr val="000000"/>
                </a:solidFill>
              </a:rPr>
              <a:t> Provide greatest amount of safety from    an accidental explosion to non-essential personnel</a:t>
            </a:r>
          </a:p>
          <a:p>
            <a:pPr lvl="1">
              <a:spcBef>
                <a:spcPct val="50000"/>
              </a:spcBef>
              <a:buFont typeface="Arial" pitchFamily="34" charset="0"/>
              <a:buChar char="–"/>
              <a:defRPr/>
            </a:pPr>
            <a:r>
              <a:rPr lang="en-US" sz="1600" b="1" dirty="0">
                <a:solidFill>
                  <a:srgbClr val="000000"/>
                </a:solidFill>
              </a:rPr>
              <a:t> Provide asset preservation</a:t>
            </a:r>
          </a:p>
          <a:p>
            <a:pPr lvl="1">
              <a:spcBef>
                <a:spcPct val="50000"/>
              </a:spcBef>
              <a:buFont typeface="Arial" pitchFamily="34" charset="0"/>
              <a:buChar char="–"/>
              <a:defRPr/>
            </a:pPr>
            <a:r>
              <a:rPr lang="en-US" sz="1600" b="1" dirty="0">
                <a:solidFill>
                  <a:srgbClr val="000000"/>
                </a:solidFill>
              </a:rPr>
              <a:t> Easily site approved</a:t>
            </a:r>
          </a:p>
          <a:p>
            <a:pPr lvl="1">
              <a:spcBef>
                <a:spcPct val="50000"/>
              </a:spcBef>
              <a:buFont typeface="Arial" pitchFamily="34" charset="0"/>
              <a:buChar char="–"/>
              <a:defRPr/>
            </a:pPr>
            <a:r>
              <a:rPr lang="en-US" sz="1600" b="1" dirty="0">
                <a:solidFill>
                  <a:srgbClr val="000000"/>
                </a:solidFill>
              </a:rPr>
              <a:t> No limitations on types of ammunition    stored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1600" b="1" dirty="0">
                <a:solidFill>
                  <a:srgbClr val="000000"/>
                </a:solidFill>
              </a:rPr>
              <a:t> The disadvantages of Open Storage are:</a:t>
            </a:r>
          </a:p>
          <a:p>
            <a:pPr lvl="1">
              <a:spcBef>
                <a:spcPct val="50000"/>
              </a:spcBef>
              <a:buFont typeface="Arial" pitchFamily="34" charset="0"/>
              <a:buChar char="–"/>
              <a:defRPr/>
            </a:pPr>
            <a:r>
              <a:rPr lang="en-US" sz="1600" b="1" dirty="0">
                <a:solidFill>
                  <a:srgbClr val="000000"/>
                </a:solidFill>
              </a:rPr>
              <a:t> They require a large footprint </a:t>
            </a:r>
          </a:p>
          <a:p>
            <a:pPr lvl="1">
              <a:spcBef>
                <a:spcPct val="50000"/>
              </a:spcBef>
              <a:buFont typeface="Arial" pitchFamily="34" charset="0"/>
              <a:buChar char="–"/>
              <a:defRPr/>
            </a:pPr>
            <a:r>
              <a:rPr lang="en-US" sz="1600" b="1" dirty="0">
                <a:solidFill>
                  <a:srgbClr val="000000"/>
                </a:solidFill>
              </a:rPr>
              <a:t> Require large amount of support </a:t>
            </a:r>
          </a:p>
          <a:p>
            <a:pPr marL="342900" indent="-342900">
              <a:defRPr/>
            </a:pPr>
            <a:r>
              <a:rPr lang="en-US" sz="1600" b="1" dirty="0">
                <a:solidFill>
                  <a:srgbClr val="000000"/>
                </a:solidFill>
              </a:rPr>
              <a:t>           material to build.</a:t>
            </a:r>
          </a:p>
          <a:p>
            <a:pPr lvl="1">
              <a:spcBef>
                <a:spcPct val="50000"/>
              </a:spcBef>
              <a:buFont typeface="Arial" pitchFamily="34" charset="0"/>
              <a:buChar char="–"/>
              <a:defRPr/>
            </a:pPr>
            <a:r>
              <a:rPr lang="en-US" sz="1600" b="1" dirty="0">
                <a:solidFill>
                  <a:srgbClr val="000000"/>
                </a:solidFill>
              </a:rPr>
              <a:t> Costly</a:t>
            </a:r>
          </a:p>
        </p:txBody>
      </p:sp>
      <p:pic>
        <p:nvPicPr>
          <p:cNvPr id="7" name="Picture 5" descr="D:\Documents and Settings\michael.a.JAMES2\Desktop\Transfer\Pictures Camp LNK ASP\ASP Storage Cell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524000"/>
            <a:ext cx="3908425" cy="418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323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Text Box 4"/>
          <p:cNvSpPr txBox="1">
            <a:spLocks noChangeArrowheads="1"/>
          </p:cNvSpPr>
          <p:nvPr/>
        </p:nvSpPr>
        <p:spPr bwMode="auto">
          <a:xfrm>
            <a:off x="3687763" y="4749800"/>
            <a:ext cx="266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sz="2000" b="1" dirty="0" smtClean="0">
                <a:latin typeface="Calibri" pitchFamily="34" charset="0"/>
              </a:rPr>
              <a:t> </a:t>
            </a:r>
          </a:p>
        </p:txBody>
      </p:sp>
      <p:sp>
        <p:nvSpPr>
          <p:cNvPr id="26" name="Rectangle 2"/>
          <p:cNvSpPr txBox="1">
            <a:spLocks noChangeArrowheads="1"/>
          </p:cNvSpPr>
          <p:nvPr/>
        </p:nvSpPr>
        <p:spPr>
          <a:xfrm>
            <a:off x="993775" y="228600"/>
            <a:ext cx="7769225" cy="65881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Arial" pitchFamily="-112" charset="0"/>
                <a:ea typeface="Arial" pitchFamily="-112" charset="0"/>
                <a:cs typeface="Arial" pitchFamily="-112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Arial" pitchFamily="-112" charset="0"/>
                <a:ea typeface="Arial" pitchFamily="-112" charset="0"/>
                <a:cs typeface="Arial" pitchFamily="-112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Arial" pitchFamily="-112" charset="0"/>
                <a:ea typeface="Arial" pitchFamily="-112" charset="0"/>
                <a:cs typeface="Arial" pitchFamily="-112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Arial" pitchFamily="-112" charset="0"/>
                <a:ea typeface="Arial" pitchFamily="-112" charset="0"/>
                <a:cs typeface="Arial" pitchFamily="-112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Arial" pitchFamily="-112" charset="0"/>
                <a:ea typeface="Arial" pitchFamily="-112" charset="0"/>
                <a:cs typeface="Arial" pitchFamily="-112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Arial" pitchFamily="-112" charset="0"/>
                <a:ea typeface="Arial" pitchFamily="-112" charset="0"/>
                <a:cs typeface="Arial" pitchFamily="-112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Arial" pitchFamily="-112" charset="0"/>
                <a:ea typeface="Arial" pitchFamily="-112" charset="0"/>
                <a:cs typeface="Arial" pitchFamily="-112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Arial" pitchFamily="-112" charset="0"/>
                <a:ea typeface="Arial" pitchFamily="-112" charset="0"/>
                <a:cs typeface="Arial" pitchFamily="-112" charset="0"/>
              </a:defRPr>
            </a:lvl9pPr>
          </a:lstStyle>
          <a:p>
            <a:pPr eaLnBrk="1" hangingPunct="1"/>
            <a:r>
              <a:rPr lang="en-US" sz="3200" i="0" dirty="0" smtClean="0">
                <a:latin typeface="Arial" pitchFamily="34" charset="0"/>
                <a:cs typeface="Arial" pitchFamily="34" charset="0"/>
              </a:rPr>
              <a:t>REDUCE MCE STORAGE</a:t>
            </a:r>
          </a:p>
        </p:txBody>
      </p:sp>
      <p:sp>
        <p:nvSpPr>
          <p:cNvPr id="1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858000" y="6245225"/>
            <a:ext cx="2133600" cy="476250"/>
          </a:xfrm>
        </p:spPr>
        <p:txBody>
          <a:bodyPr/>
          <a:lstStyle/>
          <a:p>
            <a:pPr algn="r"/>
            <a:fld id="{82EAE198-3D47-454E-89A1-9081FF46F0DC}" type="slidenum">
              <a:rPr lang="en-US" smtClean="0"/>
              <a:pPr algn="r"/>
              <a:t>11</a:t>
            </a:fld>
            <a:endParaRPr lang="en-US" dirty="0"/>
          </a:p>
        </p:txBody>
      </p:sp>
      <p:pic>
        <p:nvPicPr>
          <p:cNvPr id="21" name="Picture 28" descr="C:\Users\steve.mellinger\Desktop\COBRA GOLD 2015\CG 15 and CG 16 Logos\CG16 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749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" y="838200"/>
            <a:ext cx="7313026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n-US" altLang="en-US" sz="1700" b="1" dirty="0">
                <a:solidFill>
                  <a:srgbClr val="000000"/>
                </a:solidFill>
              </a:rPr>
              <a:t>Specialized storage available to reduce distances</a:t>
            </a:r>
          </a:p>
          <a:p>
            <a:pPr>
              <a:buFont typeface="Arial" charset="0"/>
              <a:buChar char="•"/>
            </a:pPr>
            <a:endParaRPr lang="en-US" altLang="en-US" sz="1700" b="1" dirty="0">
              <a:solidFill>
                <a:srgbClr val="000000"/>
              </a:solidFill>
            </a:endParaRPr>
          </a:p>
          <a:p>
            <a:pPr>
              <a:buFont typeface="Arial" charset="0"/>
              <a:buChar char="•"/>
            </a:pPr>
            <a:r>
              <a:rPr lang="en-US" altLang="en-US" sz="1700" b="1" dirty="0">
                <a:solidFill>
                  <a:srgbClr val="000000"/>
                </a:solidFill>
              </a:rPr>
              <a:t> These types of storage have normally have strict limitations</a:t>
            </a:r>
          </a:p>
          <a:p>
            <a:pPr lvl="1">
              <a:buFont typeface="Arial" charset="0"/>
              <a:buChar char="–"/>
            </a:pPr>
            <a:r>
              <a:rPr lang="en-US" altLang="en-US" sz="1700" b="1" dirty="0">
                <a:solidFill>
                  <a:srgbClr val="000000"/>
                </a:solidFill>
              </a:rPr>
              <a:t> Limited to specific types of ammunition</a:t>
            </a:r>
          </a:p>
          <a:p>
            <a:pPr lvl="1">
              <a:buFont typeface="Arial" charset="0"/>
              <a:buChar char="–"/>
            </a:pPr>
            <a:r>
              <a:rPr lang="en-US" altLang="en-US" sz="1700" b="1" dirty="0">
                <a:solidFill>
                  <a:srgbClr val="000000"/>
                </a:solidFill>
              </a:rPr>
              <a:t> Have special storage instructions</a:t>
            </a:r>
          </a:p>
          <a:p>
            <a:pPr lvl="1">
              <a:buFont typeface="Arial" charset="0"/>
              <a:buChar char="–"/>
            </a:pPr>
            <a:r>
              <a:rPr lang="en-US" altLang="en-US" sz="1700" b="1" dirty="0">
                <a:solidFill>
                  <a:srgbClr val="000000"/>
                </a:solidFill>
              </a:rPr>
              <a:t> Specific NEW limits</a:t>
            </a:r>
          </a:p>
          <a:p>
            <a:pPr lvl="1">
              <a:buFont typeface="Arial" charset="0"/>
              <a:buChar char="–"/>
            </a:pPr>
            <a:r>
              <a:rPr lang="en-US" altLang="en-US" sz="1700" b="1" dirty="0">
                <a:solidFill>
                  <a:srgbClr val="000000"/>
                </a:solidFill>
              </a:rPr>
              <a:t> Costly</a:t>
            </a:r>
          </a:p>
          <a:p>
            <a:pPr>
              <a:buFont typeface="Arial" charset="0"/>
              <a:buChar char="•"/>
            </a:pPr>
            <a:endParaRPr lang="en-US" altLang="en-US" sz="1700" b="1" dirty="0">
              <a:solidFill>
                <a:srgbClr val="000000"/>
              </a:solidFill>
            </a:endParaRPr>
          </a:p>
          <a:p>
            <a:pPr>
              <a:buFont typeface="Arial" charset="0"/>
              <a:buChar char="•"/>
            </a:pPr>
            <a:r>
              <a:rPr lang="en-US" altLang="en-US" sz="1700" b="1" dirty="0">
                <a:solidFill>
                  <a:srgbClr val="000000"/>
                </a:solidFill>
              </a:rPr>
              <a:t> List of reduced storage options can be found in </a:t>
            </a:r>
            <a:r>
              <a:rPr lang="en-US" altLang="en-US" sz="1700" b="1" dirty="0" smtClean="0">
                <a:solidFill>
                  <a:srgbClr val="000000"/>
                </a:solidFill>
              </a:rPr>
              <a:t>Department of Defense Explosive Safety Board (DDESB) </a:t>
            </a:r>
            <a:endParaRPr lang="en-US" altLang="en-US" sz="1700" b="1" dirty="0" smtClean="0">
              <a:solidFill>
                <a:srgbClr val="000000"/>
              </a:solidFill>
            </a:endParaRPr>
          </a:p>
          <a:p>
            <a:r>
              <a:rPr lang="en-US" altLang="en-US" sz="1700" b="1" dirty="0" smtClean="0">
                <a:solidFill>
                  <a:srgbClr val="000000"/>
                </a:solidFill>
              </a:rPr>
              <a:t>Technical </a:t>
            </a:r>
            <a:r>
              <a:rPr lang="en-US" altLang="en-US" sz="1700" b="1" dirty="0">
                <a:solidFill>
                  <a:srgbClr val="000000"/>
                </a:solidFill>
              </a:rPr>
              <a:t>Paper 15 (</a:t>
            </a:r>
            <a:r>
              <a:rPr lang="en-US" altLang="en-US" sz="1700" b="1" dirty="0">
                <a:solidFill>
                  <a:srgbClr val="000000"/>
                </a:solidFill>
                <a:hlinkClick r:id="rId4"/>
              </a:rPr>
              <a:t>http://www.ddesb.pentagon.mil/index.asp</a:t>
            </a:r>
            <a:r>
              <a:rPr lang="en-US" altLang="en-US" sz="1700" b="1" dirty="0">
                <a:solidFill>
                  <a:srgbClr val="000000"/>
                </a:solidFill>
              </a:rPr>
              <a:t>)</a:t>
            </a:r>
          </a:p>
          <a:p>
            <a:pPr>
              <a:buFont typeface="Arial" charset="0"/>
              <a:buChar char="•"/>
            </a:pPr>
            <a:endParaRPr lang="en-US" altLang="en-US" sz="1700" b="1" dirty="0">
              <a:solidFill>
                <a:srgbClr val="000000"/>
              </a:solidFill>
            </a:endParaRPr>
          </a:p>
          <a:p>
            <a:pPr>
              <a:buFont typeface="Arial" charset="0"/>
              <a:buChar char="•"/>
            </a:pPr>
            <a:r>
              <a:rPr lang="en-US" altLang="en-US" sz="1700" b="1" dirty="0">
                <a:solidFill>
                  <a:srgbClr val="000000"/>
                </a:solidFill>
              </a:rPr>
              <a:t> Approved types include</a:t>
            </a:r>
          </a:p>
          <a:p>
            <a:pPr>
              <a:buFont typeface="Arial" charset="0"/>
              <a:buChar char="•"/>
            </a:pPr>
            <a:endParaRPr lang="en-US" altLang="en-US" sz="1700" b="1" dirty="0">
              <a:solidFill>
                <a:srgbClr val="000000"/>
              </a:solidFill>
            </a:endParaRPr>
          </a:p>
          <a:p>
            <a:pPr lvl="1">
              <a:buFont typeface="Arial" charset="0"/>
              <a:buChar char="–"/>
            </a:pPr>
            <a:r>
              <a:rPr lang="en-US" altLang="en-US" sz="1700" b="1" dirty="0">
                <a:solidFill>
                  <a:srgbClr val="000000"/>
                </a:solidFill>
              </a:rPr>
              <a:t> NABCO </a:t>
            </a:r>
            <a:r>
              <a:rPr lang="en-US" altLang="en-US" sz="1700" b="1" dirty="0" smtClean="0">
                <a:solidFill>
                  <a:srgbClr val="000000"/>
                </a:solidFill>
              </a:rPr>
              <a:t>(</a:t>
            </a:r>
            <a:r>
              <a:rPr lang="en-US" sz="1700" b="1" dirty="0" smtClean="0"/>
              <a:t>Zero-Arc Magazines)</a:t>
            </a:r>
            <a:r>
              <a:rPr lang="en-US" sz="1700" dirty="0" smtClean="0"/>
              <a:t> </a:t>
            </a:r>
            <a:endParaRPr lang="en-US" altLang="en-US" sz="1700" b="1" dirty="0">
              <a:solidFill>
                <a:srgbClr val="000000"/>
              </a:solidFill>
            </a:endParaRPr>
          </a:p>
          <a:p>
            <a:pPr>
              <a:buFont typeface="Arial" charset="0"/>
              <a:buChar char="–"/>
            </a:pPr>
            <a:endParaRPr lang="en-US" altLang="en-US" sz="1700" b="1" dirty="0">
              <a:solidFill>
                <a:srgbClr val="000000"/>
              </a:solidFill>
            </a:endParaRPr>
          </a:p>
          <a:p>
            <a:pPr lvl="1">
              <a:buFont typeface="Arial" charset="0"/>
              <a:buChar char="–"/>
            </a:pPr>
            <a:r>
              <a:rPr lang="en-US" altLang="en-US" sz="1700" b="1" dirty="0">
                <a:solidFill>
                  <a:srgbClr val="000000"/>
                </a:solidFill>
              </a:rPr>
              <a:t> </a:t>
            </a:r>
            <a:r>
              <a:rPr lang="en-US" altLang="en-US" sz="1700" b="1" dirty="0" smtClean="0">
                <a:solidFill>
                  <a:srgbClr val="000000"/>
                </a:solidFill>
              </a:rPr>
              <a:t>GOLAN (Magazines)</a:t>
            </a:r>
            <a:endParaRPr lang="en-US" altLang="en-US" sz="1700" b="1" dirty="0">
              <a:solidFill>
                <a:srgbClr val="000000"/>
              </a:solidFill>
            </a:endParaRPr>
          </a:p>
          <a:p>
            <a:pPr>
              <a:buFont typeface="Arial" charset="0"/>
              <a:buChar char="–"/>
            </a:pPr>
            <a:endParaRPr lang="en-US" altLang="en-US" sz="1700" b="1" dirty="0">
              <a:solidFill>
                <a:srgbClr val="000000"/>
              </a:solidFill>
            </a:endParaRPr>
          </a:p>
          <a:p>
            <a:pPr lvl="1">
              <a:buFont typeface="Arial" charset="0"/>
              <a:buChar char="–"/>
            </a:pPr>
            <a:r>
              <a:rPr lang="en-US" altLang="en-US" sz="1700" b="1" dirty="0">
                <a:solidFill>
                  <a:srgbClr val="000000"/>
                </a:solidFill>
              </a:rPr>
              <a:t> CETASM </a:t>
            </a:r>
            <a:r>
              <a:rPr lang="en-US" altLang="en-US" sz="1700" b="1" dirty="0" smtClean="0">
                <a:solidFill>
                  <a:srgbClr val="000000"/>
                </a:solidFill>
              </a:rPr>
              <a:t>(</a:t>
            </a:r>
            <a:r>
              <a:rPr lang="en-US" sz="1700" b="1" dirty="0"/>
              <a:t>Canine Explosive Training Aid Storage </a:t>
            </a:r>
            <a:r>
              <a:rPr lang="en-US" sz="1700" b="1" dirty="0" smtClean="0"/>
              <a:t>Magazines)</a:t>
            </a:r>
          </a:p>
          <a:p>
            <a:pPr lvl="1">
              <a:buFont typeface="Arial" charset="0"/>
              <a:buChar char="–"/>
            </a:pPr>
            <a:endParaRPr lang="en-US" sz="1700" b="1" dirty="0"/>
          </a:p>
          <a:p>
            <a:pPr lvl="1">
              <a:buFont typeface="Arial" charset="0"/>
              <a:buChar char="–"/>
            </a:pPr>
            <a:r>
              <a:rPr lang="en-US" sz="1700" b="1" dirty="0" smtClean="0"/>
              <a:t> </a:t>
            </a:r>
            <a:r>
              <a:rPr lang="en-US" altLang="en-US" sz="1700" b="1" dirty="0" smtClean="0">
                <a:solidFill>
                  <a:srgbClr val="000000"/>
                </a:solidFill>
              </a:rPr>
              <a:t>Explosive Ordnance Disposal (EOD)</a:t>
            </a:r>
            <a:endParaRPr lang="en-US" altLang="en-US" sz="1700" b="1" dirty="0">
              <a:solidFill>
                <a:srgbClr val="000000"/>
              </a:solidFill>
            </a:endParaRPr>
          </a:p>
        </p:txBody>
      </p:sp>
      <p:pic>
        <p:nvPicPr>
          <p:cNvPr id="20" name="img_2" descr="http://mistralsecurityinc.com/images/page_images/fullsize_1-pd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219200"/>
            <a:ext cx="2133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 descr="NABCO Explosive Storage Vessel m-sv-23-and-sv-5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505200"/>
            <a:ext cx="213360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3496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609600" y="-76200"/>
            <a:ext cx="84582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 anchor="ctr"/>
          <a:lstStyle/>
          <a:p>
            <a:pPr algn="ctr" defTabSz="914400" eaLnBrk="0" hangingPunct="0"/>
            <a:r>
              <a:rPr lang="en-US" sz="2400" b="1" dirty="0" smtClean="0">
                <a:solidFill>
                  <a:srgbClr val="000000"/>
                </a:solidFill>
              </a:rPr>
              <a:t>FIELD EXPEDIENT METHODS – REDUCING QUANTITY DISTANCE (QD)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858000" y="6245225"/>
            <a:ext cx="2133600" cy="476250"/>
          </a:xfrm>
        </p:spPr>
        <p:txBody>
          <a:bodyPr/>
          <a:lstStyle/>
          <a:p>
            <a:pPr algn="r"/>
            <a:fld id="{82EAE198-3D47-454E-89A1-9081FF46F0DC}" type="slidenum">
              <a:rPr lang="en-US" smtClean="0"/>
              <a:pPr algn="r"/>
              <a:t>12</a:t>
            </a:fld>
            <a:endParaRPr lang="en-US" dirty="0"/>
          </a:p>
        </p:txBody>
      </p:sp>
      <p:pic>
        <p:nvPicPr>
          <p:cNvPr id="12" name="Picture 28" descr="C:\Users\steve.mellinger\Desktop\COBRA GOLD 2015\CG 15 and CG 16 Logos\CG16 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749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9374" y="1120200"/>
            <a:ext cx="617002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n-US" altLang="en-US" sz="1600" dirty="0" smtClean="0">
                <a:solidFill>
                  <a:srgbClr val="000000"/>
                </a:solidFill>
              </a:rPr>
              <a:t> </a:t>
            </a:r>
            <a:r>
              <a:rPr lang="en-US" altLang="en-US" sz="1600" b="1" dirty="0" smtClean="0">
                <a:solidFill>
                  <a:srgbClr val="000000"/>
                </a:solidFill>
              </a:rPr>
              <a:t>Barricades </a:t>
            </a:r>
            <a:r>
              <a:rPr lang="en-US" altLang="en-US" sz="1600" b="1" dirty="0">
                <a:solidFill>
                  <a:srgbClr val="000000"/>
                </a:solidFill>
              </a:rPr>
              <a:t>are great for reducing </a:t>
            </a:r>
            <a:r>
              <a:rPr lang="en-US" altLang="en-US" sz="1600" b="1" dirty="0" smtClean="0">
                <a:solidFill>
                  <a:srgbClr val="000000"/>
                </a:solidFill>
              </a:rPr>
              <a:t>maximum credible event (MCE) </a:t>
            </a:r>
            <a:r>
              <a:rPr lang="en-US" altLang="en-US" sz="1600" b="1" dirty="0">
                <a:solidFill>
                  <a:srgbClr val="000000"/>
                </a:solidFill>
              </a:rPr>
              <a:t>between stacks</a:t>
            </a:r>
          </a:p>
          <a:p>
            <a:pPr>
              <a:buFont typeface="Arial" charset="0"/>
              <a:buChar char="•"/>
            </a:pPr>
            <a:endParaRPr lang="en-US" altLang="en-US" sz="1600" b="1" dirty="0">
              <a:solidFill>
                <a:srgbClr val="000000"/>
              </a:solidFill>
            </a:endParaRPr>
          </a:p>
          <a:p>
            <a:pPr>
              <a:buFont typeface="Arial" charset="0"/>
              <a:buChar char="•"/>
            </a:pPr>
            <a:r>
              <a:rPr lang="en-US" altLang="en-US" sz="1600" b="1" dirty="0">
                <a:solidFill>
                  <a:srgbClr val="000000"/>
                </a:solidFill>
              </a:rPr>
              <a:t> Material used in construction of barricades ranges from Dirt/sand/water, free of hazardous materials, no items larger than </a:t>
            </a:r>
            <a:r>
              <a:rPr lang="en-US" altLang="en-US" sz="1600" b="1" dirty="0" smtClean="0">
                <a:solidFill>
                  <a:srgbClr val="000000"/>
                </a:solidFill>
              </a:rPr>
              <a:t>20mm in </a:t>
            </a:r>
            <a:r>
              <a:rPr lang="en-US" altLang="en-US" sz="1600" b="1" dirty="0">
                <a:solidFill>
                  <a:srgbClr val="000000"/>
                </a:solidFill>
              </a:rPr>
              <a:t>diameter </a:t>
            </a:r>
            <a:r>
              <a:rPr lang="en-US" altLang="en-US" sz="1600" b="1" dirty="0" smtClean="0">
                <a:solidFill>
                  <a:srgbClr val="000000"/>
                </a:solidFill>
              </a:rPr>
              <a:t>or about </a:t>
            </a:r>
            <a:r>
              <a:rPr lang="en-US" altLang="en-US" sz="1600" b="1" dirty="0">
                <a:solidFill>
                  <a:srgbClr val="000000"/>
                </a:solidFill>
              </a:rPr>
              <a:t>¾ inch</a:t>
            </a:r>
            <a:r>
              <a:rPr lang="en-US" altLang="en-US" sz="1600" b="1" i="1" dirty="0">
                <a:solidFill>
                  <a:srgbClr val="000000"/>
                </a:solidFill>
              </a:rPr>
              <a:t> </a:t>
            </a:r>
            <a:endParaRPr lang="en-US" altLang="en-US" sz="1600" b="1" dirty="0">
              <a:solidFill>
                <a:srgbClr val="000000"/>
              </a:solidFill>
            </a:endParaRPr>
          </a:p>
          <a:p>
            <a:pPr>
              <a:buFont typeface="Arial" charset="0"/>
              <a:buChar char="•"/>
            </a:pPr>
            <a:endParaRPr lang="en-US" altLang="en-US" sz="1600" b="1" dirty="0">
              <a:solidFill>
                <a:srgbClr val="000000"/>
              </a:solidFill>
            </a:endParaRPr>
          </a:p>
          <a:p>
            <a:pPr>
              <a:buFont typeface="Arial" charset="0"/>
              <a:buChar char="•"/>
            </a:pPr>
            <a:r>
              <a:rPr lang="en-US" altLang="en-US" sz="1600" b="1" dirty="0">
                <a:solidFill>
                  <a:srgbClr val="000000"/>
                </a:solidFill>
              </a:rPr>
              <a:t> Containers include Steel bin/wire </a:t>
            </a:r>
            <a:r>
              <a:rPr lang="en-US" altLang="en-US" sz="1600" b="1" dirty="0" smtClean="0">
                <a:solidFill>
                  <a:srgbClr val="000000"/>
                </a:solidFill>
              </a:rPr>
              <a:t>basket/cloth/synthetic</a:t>
            </a:r>
            <a:endParaRPr lang="en-US" altLang="en-US" sz="1600" b="1" dirty="0">
              <a:solidFill>
                <a:srgbClr val="000000"/>
              </a:solidFill>
            </a:endParaRPr>
          </a:p>
          <a:p>
            <a:pPr>
              <a:buFont typeface="Arial" charset="0"/>
              <a:buChar char="•"/>
            </a:pPr>
            <a:endParaRPr lang="en-US" altLang="en-US" sz="1600" b="1" dirty="0">
              <a:solidFill>
                <a:srgbClr val="000000"/>
              </a:solidFill>
            </a:endParaRPr>
          </a:p>
          <a:p>
            <a:pPr>
              <a:buFont typeface="Arial" charset="0"/>
              <a:buChar char="•"/>
            </a:pPr>
            <a:r>
              <a:rPr lang="en-US" altLang="en-US" sz="1600" b="1" dirty="0">
                <a:solidFill>
                  <a:srgbClr val="000000"/>
                </a:solidFill>
              </a:rPr>
              <a:t> Most common types include </a:t>
            </a:r>
          </a:p>
          <a:p>
            <a:pPr>
              <a:buFont typeface="Arial" charset="0"/>
              <a:buChar char="•"/>
            </a:pPr>
            <a:endParaRPr lang="en-US" altLang="en-US" sz="1600" b="1" dirty="0">
              <a:solidFill>
                <a:srgbClr val="000000"/>
              </a:solidFill>
            </a:endParaRPr>
          </a:p>
          <a:p>
            <a:pPr lvl="1">
              <a:buFont typeface="Arial" charset="0"/>
              <a:buChar char="–"/>
            </a:pPr>
            <a:r>
              <a:rPr lang="en-US" altLang="en-US" sz="1600" b="1" dirty="0">
                <a:solidFill>
                  <a:srgbClr val="000000"/>
                </a:solidFill>
              </a:rPr>
              <a:t> ARMCO Revetments (Steel Bin Barricades two types)</a:t>
            </a:r>
          </a:p>
          <a:p>
            <a:pPr lvl="1">
              <a:buFont typeface="Arial" charset="0"/>
              <a:buChar char="–"/>
            </a:pPr>
            <a:r>
              <a:rPr lang="en-US" altLang="en-US" sz="1600" b="1" dirty="0">
                <a:solidFill>
                  <a:srgbClr val="000000"/>
                </a:solidFill>
              </a:rPr>
              <a:t> </a:t>
            </a:r>
            <a:r>
              <a:rPr lang="en-US" sz="1600" b="1" dirty="0"/>
              <a:t>Hercules Engineering Solutions </a:t>
            </a:r>
            <a:r>
              <a:rPr lang="en-US" sz="1600" b="1" dirty="0" smtClean="0"/>
              <a:t>Consortium      (</a:t>
            </a:r>
            <a:r>
              <a:rPr lang="en-US" altLang="en-US" sz="1600" b="1" dirty="0" smtClean="0">
                <a:solidFill>
                  <a:srgbClr val="000000"/>
                </a:solidFill>
              </a:rPr>
              <a:t>HESCO) </a:t>
            </a:r>
            <a:r>
              <a:rPr lang="en-US" altLang="en-US" sz="1600" b="1" dirty="0">
                <a:solidFill>
                  <a:srgbClr val="000000"/>
                </a:solidFill>
              </a:rPr>
              <a:t>barricades </a:t>
            </a:r>
          </a:p>
          <a:p>
            <a:pPr>
              <a:buFont typeface="Arial" charset="0"/>
              <a:buChar char="•"/>
            </a:pPr>
            <a:endParaRPr lang="en-US" altLang="en-US" sz="1600" b="1" dirty="0">
              <a:solidFill>
                <a:srgbClr val="000000"/>
              </a:solidFill>
            </a:endParaRPr>
          </a:p>
          <a:p>
            <a:pPr>
              <a:buFont typeface="Arial" charset="0"/>
              <a:buChar char="•"/>
            </a:pPr>
            <a:r>
              <a:rPr lang="en-US" altLang="en-US" sz="1600" b="1" dirty="0">
                <a:solidFill>
                  <a:srgbClr val="000000"/>
                </a:solidFill>
              </a:rPr>
              <a:t> Limitation exist for each</a:t>
            </a:r>
          </a:p>
          <a:p>
            <a:pPr lvl="1">
              <a:buFont typeface="Arial" charset="0"/>
              <a:buChar char="–"/>
            </a:pPr>
            <a:r>
              <a:rPr lang="en-US" altLang="en-US" sz="1600" b="1" dirty="0">
                <a:solidFill>
                  <a:srgbClr val="000000"/>
                </a:solidFill>
              </a:rPr>
              <a:t> Must be stacked correctly</a:t>
            </a:r>
          </a:p>
          <a:p>
            <a:pPr lvl="1">
              <a:buFont typeface="Arial" charset="0"/>
              <a:buChar char="–"/>
            </a:pPr>
            <a:r>
              <a:rPr lang="en-US" altLang="en-US" sz="1600" b="1" dirty="0">
                <a:solidFill>
                  <a:srgbClr val="000000"/>
                </a:solidFill>
              </a:rPr>
              <a:t> Must meet width and height requirements</a:t>
            </a:r>
          </a:p>
          <a:p>
            <a:pPr lvl="1">
              <a:buFont typeface="Arial" charset="0"/>
              <a:buChar char="–"/>
            </a:pPr>
            <a:r>
              <a:rPr lang="en-US" altLang="en-US" sz="1600" b="1" dirty="0">
                <a:solidFill>
                  <a:srgbClr val="000000"/>
                </a:solidFill>
              </a:rPr>
              <a:t> NEW limits</a:t>
            </a:r>
          </a:p>
          <a:p>
            <a:pPr lvl="1">
              <a:buFont typeface="Arial" charset="0"/>
              <a:buChar char="–"/>
            </a:pPr>
            <a:r>
              <a:rPr lang="en-US" altLang="en-US" sz="1600" b="1" dirty="0">
                <a:solidFill>
                  <a:srgbClr val="000000"/>
                </a:solidFill>
              </a:rPr>
              <a:t> Specific locations</a:t>
            </a:r>
          </a:p>
          <a:p>
            <a:pPr lvl="1">
              <a:buFont typeface="Arial" charset="0"/>
              <a:buChar char="–"/>
            </a:pPr>
            <a:r>
              <a:rPr lang="en-US" altLang="en-US" sz="1600" b="1" dirty="0">
                <a:solidFill>
                  <a:srgbClr val="000000"/>
                </a:solidFill>
              </a:rPr>
              <a:t> Fill material must meet certain conditions</a:t>
            </a:r>
          </a:p>
          <a:p>
            <a:pPr lvl="2">
              <a:buFont typeface="Arial" charset="0"/>
              <a:buChar char="–"/>
            </a:pPr>
            <a:r>
              <a:rPr lang="en-US" altLang="en-US" sz="1600" b="1" dirty="0" smtClean="0">
                <a:solidFill>
                  <a:srgbClr val="000000"/>
                </a:solidFill>
              </a:rPr>
              <a:t> No </a:t>
            </a:r>
            <a:r>
              <a:rPr lang="en-US" altLang="en-US" sz="1600" b="1" dirty="0">
                <a:solidFill>
                  <a:srgbClr val="000000"/>
                </a:solidFill>
              </a:rPr>
              <a:t>bigger than </a:t>
            </a:r>
            <a:r>
              <a:rPr lang="en-US" altLang="en-US" sz="1600" b="1" dirty="0">
                <a:solidFill>
                  <a:srgbClr val="000000"/>
                </a:solidFill>
              </a:rPr>
              <a:t>20mm in diameter or about </a:t>
            </a:r>
            <a:r>
              <a:rPr lang="en-US" altLang="en-US" sz="1600" b="1" dirty="0" smtClean="0">
                <a:solidFill>
                  <a:srgbClr val="000000"/>
                </a:solidFill>
              </a:rPr>
              <a:t>¾ inch</a:t>
            </a:r>
            <a:r>
              <a:rPr lang="en-US" altLang="en-US" sz="1600" b="1" i="1" dirty="0" smtClean="0">
                <a:solidFill>
                  <a:srgbClr val="000000"/>
                </a:solidFill>
              </a:rPr>
              <a:t> </a:t>
            </a:r>
            <a:endParaRPr lang="en-US" altLang="en-US" sz="1600" b="1" dirty="0">
              <a:solidFill>
                <a:srgbClr val="000000"/>
              </a:solidFill>
            </a:endParaRPr>
          </a:p>
        </p:txBody>
      </p:sp>
      <p:pic>
        <p:nvPicPr>
          <p:cNvPr id="11" name="Picture 4" descr="http://upload.wikimedia.org/wikipedia/commons/thumb/2/22/Iraqi_Hesco.JPG/220px-Iraqi_Hesco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019175"/>
            <a:ext cx="236220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 descr="Metalith - perimeter security barriers - phot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0" y="2667000"/>
            <a:ext cx="238125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495800"/>
            <a:ext cx="2362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8904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9374" y="1238029"/>
            <a:ext cx="8382000" cy="555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altLang="en-US" sz="1800" dirty="0" smtClean="0">
                <a:solidFill>
                  <a:srgbClr val="000000"/>
                </a:solidFill>
              </a:rPr>
              <a:t> Construction </a:t>
            </a:r>
            <a:r>
              <a:rPr lang="en-US" altLang="en-US" sz="1800" dirty="0">
                <a:solidFill>
                  <a:srgbClr val="000000"/>
                </a:solidFill>
              </a:rPr>
              <a:t>and location of earth filled barricades are important</a:t>
            </a:r>
          </a:p>
          <a:p>
            <a:pPr>
              <a:buFont typeface="Arial" charset="0"/>
              <a:buChar char="•"/>
            </a:pPr>
            <a:endParaRPr lang="en-US" altLang="en-US" sz="1800" dirty="0">
              <a:solidFill>
                <a:srgbClr val="000000"/>
              </a:solidFill>
            </a:endParaRPr>
          </a:p>
          <a:p>
            <a:pPr>
              <a:buFont typeface="Arial" charset="0"/>
              <a:buChar char="•"/>
            </a:pPr>
            <a:r>
              <a:rPr lang="en-US" altLang="en-US" sz="1800" dirty="0" smtClean="0">
                <a:solidFill>
                  <a:srgbClr val="000000"/>
                </a:solidFill>
              </a:rPr>
              <a:t> Container </a:t>
            </a:r>
            <a:r>
              <a:rPr lang="en-US" altLang="en-US" sz="1800" dirty="0">
                <a:solidFill>
                  <a:srgbClr val="000000"/>
                </a:solidFill>
              </a:rPr>
              <a:t>configurations of 1, 2+1, 2+2 or 2+2+1 between adjacent storage containers should be used as the standard for </a:t>
            </a:r>
            <a:r>
              <a:rPr lang="en-US" altLang="en-US" sz="1800" dirty="0" smtClean="0">
                <a:solidFill>
                  <a:srgbClr val="000000"/>
                </a:solidFill>
              </a:rPr>
              <a:t>ammunition areas </a:t>
            </a:r>
            <a:r>
              <a:rPr lang="en-US" altLang="en-US" sz="1800" dirty="0">
                <a:solidFill>
                  <a:srgbClr val="000000"/>
                </a:solidFill>
              </a:rPr>
              <a:t>in theatres of operations</a:t>
            </a:r>
          </a:p>
          <a:p>
            <a:pPr>
              <a:buFont typeface="Arial" charset="0"/>
              <a:buChar char="•"/>
            </a:pPr>
            <a:endParaRPr lang="en-US" altLang="en-US" sz="1800" dirty="0">
              <a:solidFill>
                <a:srgbClr val="000000"/>
              </a:solidFill>
            </a:endParaRPr>
          </a:p>
          <a:p>
            <a:pPr>
              <a:buFont typeface="Arial" charset="0"/>
              <a:buChar char="•"/>
            </a:pPr>
            <a:r>
              <a:rPr lang="en-US" altLang="en-US" sz="1800" dirty="0" smtClean="0">
                <a:solidFill>
                  <a:srgbClr val="000000"/>
                </a:solidFill>
              </a:rPr>
              <a:t> Container </a:t>
            </a:r>
            <a:r>
              <a:rPr lang="en-US" altLang="en-US" sz="1800" dirty="0">
                <a:solidFill>
                  <a:srgbClr val="000000"/>
                </a:solidFill>
              </a:rPr>
              <a:t>configurations of 3+2 or 3+2+1 do not provide more protection but can produce more mass movement onto the adjacent storage container. Larger barricades are not recommended between </a:t>
            </a:r>
            <a:r>
              <a:rPr lang="en-US" altLang="en-US" sz="1800" dirty="0" smtClean="0">
                <a:solidFill>
                  <a:srgbClr val="000000"/>
                </a:solidFill>
              </a:rPr>
              <a:t>potential explosion sites (PES) </a:t>
            </a:r>
            <a:r>
              <a:rPr lang="en-US" altLang="en-US" sz="1800" dirty="0">
                <a:solidFill>
                  <a:srgbClr val="000000"/>
                </a:solidFill>
              </a:rPr>
              <a:t>located but are more suitable in front of the container opening. </a:t>
            </a:r>
          </a:p>
          <a:p>
            <a:endParaRPr lang="en-US" sz="1800" dirty="0"/>
          </a:p>
          <a:p>
            <a:r>
              <a:rPr lang="en-US" sz="1800" dirty="0"/>
              <a:t> </a:t>
            </a:r>
            <a:endParaRPr lang="en-US" altLang="en-US" sz="1800" dirty="0">
              <a:solidFill>
                <a:srgbClr val="000000"/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908050" y="0"/>
            <a:ext cx="822960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 anchor="ctr"/>
          <a:lstStyle/>
          <a:p>
            <a:pPr algn="ctr" defTabSz="914400" eaLnBrk="0" hangingPunct="0"/>
            <a:r>
              <a:rPr lang="en-US" sz="2400" b="1" dirty="0" smtClean="0">
                <a:solidFill>
                  <a:srgbClr val="000000"/>
                </a:solidFill>
              </a:rPr>
              <a:t>FIELD EXPEDIENT METHODS – REDUCING QUANTITY DISTANCE (QD)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858000" y="6400800"/>
            <a:ext cx="2133600" cy="476250"/>
          </a:xfrm>
        </p:spPr>
        <p:txBody>
          <a:bodyPr/>
          <a:lstStyle/>
          <a:p>
            <a:pPr algn="r"/>
            <a:fld id="{82EAE198-3D47-454E-89A1-9081FF46F0DC}" type="slidenum">
              <a:rPr lang="en-US" smtClean="0"/>
              <a:pPr algn="r"/>
              <a:t>13</a:t>
            </a:fld>
            <a:endParaRPr lang="en-US" dirty="0"/>
          </a:p>
        </p:txBody>
      </p:sp>
      <p:pic>
        <p:nvPicPr>
          <p:cNvPr id="9" name="Picture 28" descr="C:\Users\steve.mellinger\Desktop\COBRA GOLD 2015\CG 15 and CG 16 Logos\CG16 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749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1"/>
          <p:cNvGrpSpPr>
            <a:grpSpLocks/>
          </p:cNvGrpSpPr>
          <p:nvPr/>
        </p:nvGrpSpPr>
        <p:grpSpPr bwMode="auto">
          <a:xfrm>
            <a:off x="3073400" y="4191000"/>
            <a:ext cx="660400" cy="1038225"/>
            <a:chOff x="0" y="0"/>
            <a:chExt cx="1040" cy="1635"/>
          </a:xfrm>
        </p:grpSpPr>
        <p:sp>
          <p:nvSpPr>
            <p:cNvPr id="10" name="Rectangle 7"/>
            <p:cNvSpPr>
              <a:spLocks/>
            </p:cNvSpPr>
            <p:nvPr/>
          </p:nvSpPr>
          <p:spPr bwMode="auto">
            <a:xfrm>
              <a:off x="22" y="818"/>
              <a:ext cx="498" cy="795"/>
            </a:xfrm>
            <a:prstGeom prst="rect">
              <a:avLst/>
            </a:prstGeom>
            <a:solidFill>
              <a:srgbClr val="BADF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1" name="Rectangle 6"/>
            <p:cNvSpPr>
              <a:spLocks/>
            </p:cNvSpPr>
            <p:nvPr/>
          </p:nvSpPr>
          <p:spPr bwMode="auto">
            <a:xfrm>
              <a:off x="22" y="818"/>
              <a:ext cx="498" cy="795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2" name="Rectangle 5"/>
            <p:cNvSpPr>
              <a:spLocks/>
            </p:cNvSpPr>
            <p:nvPr/>
          </p:nvSpPr>
          <p:spPr bwMode="auto">
            <a:xfrm>
              <a:off x="520" y="818"/>
              <a:ext cx="496" cy="795"/>
            </a:xfrm>
            <a:prstGeom prst="rect">
              <a:avLst/>
            </a:prstGeom>
            <a:solidFill>
              <a:srgbClr val="BADF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3" name="Rectangle 4"/>
            <p:cNvSpPr>
              <a:spLocks/>
            </p:cNvSpPr>
            <p:nvPr/>
          </p:nvSpPr>
          <p:spPr bwMode="auto">
            <a:xfrm>
              <a:off x="520" y="818"/>
              <a:ext cx="496" cy="795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4" name="Rectangle 3"/>
            <p:cNvSpPr>
              <a:spLocks/>
            </p:cNvSpPr>
            <p:nvPr/>
          </p:nvSpPr>
          <p:spPr bwMode="auto">
            <a:xfrm>
              <a:off x="222" y="22"/>
              <a:ext cx="498" cy="795"/>
            </a:xfrm>
            <a:prstGeom prst="rect">
              <a:avLst/>
            </a:prstGeom>
            <a:solidFill>
              <a:srgbClr val="BADF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5" name="Rectangle 2"/>
            <p:cNvSpPr>
              <a:spLocks/>
            </p:cNvSpPr>
            <p:nvPr/>
          </p:nvSpPr>
          <p:spPr bwMode="auto">
            <a:xfrm>
              <a:off x="222" y="22"/>
              <a:ext cx="498" cy="795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6" name="Group 9"/>
          <p:cNvGrpSpPr>
            <a:grpSpLocks/>
          </p:cNvGrpSpPr>
          <p:nvPr/>
        </p:nvGrpSpPr>
        <p:grpSpPr bwMode="auto">
          <a:xfrm>
            <a:off x="1524000" y="4648200"/>
            <a:ext cx="354013" cy="542925"/>
            <a:chOff x="0" y="0"/>
            <a:chExt cx="557" cy="855"/>
          </a:xfrm>
        </p:grpSpPr>
        <p:sp>
          <p:nvSpPr>
            <p:cNvPr id="17" name="Rectangle 11"/>
            <p:cNvSpPr>
              <a:spLocks/>
            </p:cNvSpPr>
            <p:nvPr/>
          </p:nvSpPr>
          <p:spPr bwMode="auto">
            <a:xfrm>
              <a:off x="30" y="30"/>
              <a:ext cx="497" cy="795"/>
            </a:xfrm>
            <a:prstGeom prst="rect">
              <a:avLst/>
            </a:prstGeom>
            <a:solidFill>
              <a:srgbClr val="BADF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8" name="Rectangle 10"/>
            <p:cNvSpPr>
              <a:spLocks/>
            </p:cNvSpPr>
            <p:nvPr/>
          </p:nvSpPr>
          <p:spPr bwMode="auto">
            <a:xfrm>
              <a:off x="30" y="30"/>
              <a:ext cx="497" cy="795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9" name="Group 13"/>
          <p:cNvGrpSpPr>
            <a:grpSpLocks/>
          </p:cNvGrpSpPr>
          <p:nvPr/>
        </p:nvGrpSpPr>
        <p:grpSpPr bwMode="auto">
          <a:xfrm>
            <a:off x="5316538" y="4219575"/>
            <a:ext cx="661987" cy="1038225"/>
            <a:chOff x="0" y="0"/>
            <a:chExt cx="1042" cy="1635"/>
          </a:xfrm>
        </p:grpSpPr>
        <p:sp>
          <p:nvSpPr>
            <p:cNvPr id="20" name="Rectangle 21"/>
            <p:cNvSpPr>
              <a:spLocks/>
            </p:cNvSpPr>
            <p:nvPr/>
          </p:nvSpPr>
          <p:spPr bwMode="auto">
            <a:xfrm>
              <a:off x="22" y="818"/>
              <a:ext cx="498" cy="795"/>
            </a:xfrm>
            <a:prstGeom prst="rect">
              <a:avLst/>
            </a:prstGeom>
            <a:solidFill>
              <a:srgbClr val="BADF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1" name="Rectangle 20"/>
            <p:cNvSpPr>
              <a:spLocks/>
            </p:cNvSpPr>
            <p:nvPr/>
          </p:nvSpPr>
          <p:spPr bwMode="auto">
            <a:xfrm>
              <a:off x="22" y="818"/>
              <a:ext cx="498" cy="795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2" name="Rectangle 19"/>
            <p:cNvSpPr>
              <a:spLocks/>
            </p:cNvSpPr>
            <p:nvPr/>
          </p:nvSpPr>
          <p:spPr bwMode="auto">
            <a:xfrm>
              <a:off x="520" y="818"/>
              <a:ext cx="498" cy="795"/>
            </a:xfrm>
            <a:prstGeom prst="rect">
              <a:avLst/>
            </a:prstGeom>
            <a:solidFill>
              <a:srgbClr val="BADF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3" name="Rectangle 18"/>
            <p:cNvSpPr>
              <a:spLocks/>
            </p:cNvSpPr>
            <p:nvPr/>
          </p:nvSpPr>
          <p:spPr bwMode="auto">
            <a:xfrm>
              <a:off x="520" y="818"/>
              <a:ext cx="498" cy="795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4" name="Rectangle 17"/>
            <p:cNvSpPr>
              <a:spLocks/>
            </p:cNvSpPr>
            <p:nvPr/>
          </p:nvSpPr>
          <p:spPr bwMode="auto">
            <a:xfrm>
              <a:off x="22" y="22"/>
              <a:ext cx="498" cy="795"/>
            </a:xfrm>
            <a:prstGeom prst="rect">
              <a:avLst/>
            </a:prstGeom>
            <a:solidFill>
              <a:srgbClr val="BADF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5" name="Rectangle 16"/>
            <p:cNvSpPr>
              <a:spLocks/>
            </p:cNvSpPr>
            <p:nvPr/>
          </p:nvSpPr>
          <p:spPr bwMode="auto">
            <a:xfrm>
              <a:off x="22" y="22"/>
              <a:ext cx="498" cy="795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6" name="Rectangle 15"/>
            <p:cNvSpPr>
              <a:spLocks/>
            </p:cNvSpPr>
            <p:nvPr/>
          </p:nvSpPr>
          <p:spPr bwMode="auto">
            <a:xfrm>
              <a:off x="520" y="22"/>
              <a:ext cx="498" cy="795"/>
            </a:xfrm>
            <a:prstGeom prst="rect">
              <a:avLst/>
            </a:prstGeom>
            <a:solidFill>
              <a:srgbClr val="BADF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27" name="Rectangle 14"/>
            <p:cNvSpPr>
              <a:spLocks/>
            </p:cNvSpPr>
            <p:nvPr/>
          </p:nvSpPr>
          <p:spPr bwMode="auto">
            <a:xfrm>
              <a:off x="520" y="22"/>
              <a:ext cx="498" cy="795"/>
            </a:xfrm>
            <a:prstGeom prst="rect">
              <a:avLst/>
            </a:prstGeom>
            <a:noFill/>
            <a:ln w="28574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28" name="Group 23"/>
          <p:cNvGrpSpPr>
            <a:grpSpLocks/>
          </p:cNvGrpSpPr>
          <p:nvPr/>
        </p:nvGrpSpPr>
        <p:grpSpPr bwMode="auto">
          <a:xfrm>
            <a:off x="1676400" y="5662613"/>
            <a:ext cx="977900" cy="1038225"/>
            <a:chOff x="0" y="0"/>
            <a:chExt cx="1540" cy="1635"/>
          </a:xfrm>
        </p:grpSpPr>
        <p:sp>
          <p:nvSpPr>
            <p:cNvPr id="29" name="Rectangle 33"/>
            <p:cNvSpPr>
              <a:spLocks/>
            </p:cNvSpPr>
            <p:nvPr/>
          </p:nvSpPr>
          <p:spPr bwMode="auto">
            <a:xfrm>
              <a:off x="22" y="818"/>
              <a:ext cx="498" cy="795"/>
            </a:xfrm>
            <a:prstGeom prst="rect">
              <a:avLst/>
            </a:prstGeom>
            <a:solidFill>
              <a:srgbClr val="BADF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0" name="Rectangle 32"/>
            <p:cNvSpPr>
              <a:spLocks/>
            </p:cNvSpPr>
            <p:nvPr/>
          </p:nvSpPr>
          <p:spPr bwMode="auto">
            <a:xfrm>
              <a:off x="22" y="818"/>
              <a:ext cx="498" cy="795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1" name="Rectangle 31"/>
            <p:cNvSpPr>
              <a:spLocks/>
            </p:cNvSpPr>
            <p:nvPr/>
          </p:nvSpPr>
          <p:spPr bwMode="auto">
            <a:xfrm>
              <a:off x="721" y="22"/>
              <a:ext cx="497" cy="795"/>
            </a:xfrm>
            <a:prstGeom prst="rect">
              <a:avLst/>
            </a:prstGeom>
            <a:solidFill>
              <a:srgbClr val="BADF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2" name="Rectangle 30"/>
            <p:cNvSpPr>
              <a:spLocks/>
            </p:cNvSpPr>
            <p:nvPr/>
          </p:nvSpPr>
          <p:spPr bwMode="auto">
            <a:xfrm>
              <a:off x="721" y="22"/>
              <a:ext cx="497" cy="795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3" name="Rectangle 29"/>
            <p:cNvSpPr>
              <a:spLocks/>
            </p:cNvSpPr>
            <p:nvPr/>
          </p:nvSpPr>
          <p:spPr bwMode="auto">
            <a:xfrm>
              <a:off x="222" y="22"/>
              <a:ext cx="498" cy="795"/>
            </a:xfrm>
            <a:prstGeom prst="rect">
              <a:avLst/>
            </a:prstGeom>
            <a:solidFill>
              <a:srgbClr val="BADF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4" name="Rectangle 28"/>
            <p:cNvSpPr>
              <a:spLocks/>
            </p:cNvSpPr>
            <p:nvPr/>
          </p:nvSpPr>
          <p:spPr bwMode="auto">
            <a:xfrm>
              <a:off x="222" y="22"/>
              <a:ext cx="498" cy="795"/>
            </a:xfrm>
            <a:prstGeom prst="rect">
              <a:avLst/>
            </a:prstGeom>
            <a:noFill/>
            <a:ln w="28574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5" name="Rectangle 27"/>
            <p:cNvSpPr>
              <a:spLocks/>
            </p:cNvSpPr>
            <p:nvPr/>
          </p:nvSpPr>
          <p:spPr bwMode="auto">
            <a:xfrm>
              <a:off x="1019" y="818"/>
              <a:ext cx="497" cy="795"/>
            </a:xfrm>
            <a:prstGeom prst="rect">
              <a:avLst/>
            </a:prstGeom>
            <a:solidFill>
              <a:srgbClr val="BADF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6" name="Rectangle 26"/>
            <p:cNvSpPr>
              <a:spLocks/>
            </p:cNvSpPr>
            <p:nvPr/>
          </p:nvSpPr>
          <p:spPr bwMode="auto">
            <a:xfrm>
              <a:off x="1019" y="818"/>
              <a:ext cx="497" cy="795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7" name="Rectangle 25"/>
            <p:cNvSpPr>
              <a:spLocks/>
            </p:cNvSpPr>
            <p:nvPr/>
          </p:nvSpPr>
          <p:spPr bwMode="auto">
            <a:xfrm>
              <a:off x="521" y="818"/>
              <a:ext cx="497" cy="795"/>
            </a:xfrm>
            <a:prstGeom prst="rect">
              <a:avLst/>
            </a:prstGeom>
            <a:solidFill>
              <a:srgbClr val="BADF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8" name="Rectangle 24"/>
            <p:cNvSpPr>
              <a:spLocks/>
            </p:cNvSpPr>
            <p:nvPr/>
          </p:nvSpPr>
          <p:spPr bwMode="auto">
            <a:xfrm>
              <a:off x="521" y="818"/>
              <a:ext cx="497" cy="795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39" name="Group 35"/>
          <p:cNvGrpSpPr>
            <a:grpSpLocks/>
          </p:cNvGrpSpPr>
          <p:nvPr/>
        </p:nvGrpSpPr>
        <p:grpSpPr bwMode="auto">
          <a:xfrm>
            <a:off x="2971800" y="5314950"/>
            <a:ext cx="974725" cy="1543050"/>
            <a:chOff x="0" y="0"/>
            <a:chExt cx="1537" cy="2430"/>
          </a:xfrm>
        </p:grpSpPr>
        <p:sp>
          <p:nvSpPr>
            <p:cNvPr id="40" name="Rectangle 47"/>
            <p:cNvSpPr>
              <a:spLocks/>
            </p:cNvSpPr>
            <p:nvPr/>
          </p:nvSpPr>
          <p:spPr bwMode="auto">
            <a:xfrm>
              <a:off x="519" y="1612"/>
              <a:ext cx="497" cy="795"/>
            </a:xfrm>
            <a:prstGeom prst="rect">
              <a:avLst/>
            </a:prstGeom>
            <a:solidFill>
              <a:srgbClr val="BADF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41" name="Rectangle 46"/>
            <p:cNvSpPr>
              <a:spLocks/>
            </p:cNvSpPr>
            <p:nvPr/>
          </p:nvSpPr>
          <p:spPr bwMode="auto">
            <a:xfrm>
              <a:off x="519" y="1612"/>
              <a:ext cx="497" cy="795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42" name="Rectangle 45"/>
            <p:cNvSpPr>
              <a:spLocks/>
            </p:cNvSpPr>
            <p:nvPr/>
          </p:nvSpPr>
          <p:spPr bwMode="auto">
            <a:xfrm>
              <a:off x="22" y="1612"/>
              <a:ext cx="497" cy="795"/>
            </a:xfrm>
            <a:prstGeom prst="rect">
              <a:avLst/>
            </a:prstGeom>
            <a:solidFill>
              <a:srgbClr val="BADF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43" name="Rectangle 44"/>
            <p:cNvSpPr>
              <a:spLocks/>
            </p:cNvSpPr>
            <p:nvPr/>
          </p:nvSpPr>
          <p:spPr bwMode="auto">
            <a:xfrm>
              <a:off x="22" y="1612"/>
              <a:ext cx="497" cy="795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44" name="Rectangle 43"/>
            <p:cNvSpPr>
              <a:spLocks/>
            </p:cNvSpPr>
            <p:nvPr/>
          </p:nvSpPr>
          <p:spPr bwMode="auto">
            <a:xfrm>
              <a:off x="419" y="22"/>
              <a:ext cx="497" cy="795"/>
            </a:xfrm>
            <a:prstGeom prst="rect">
              <a:avLst/>
            </a:prstGeom>
            <a:solidFill>
              <a:srgbClr val="BADF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45" name="Rectangle 42"/>
            <p:cNvSpPr>
              <a:spLocks/>
            </p:cNvSpPr>
            <p:nvPr/>
          </p:nvSpPr>
          <p:spPr bwMode="auto">
            <a:xfrm>
              <a:off x="419" y="22"/>
              <a:ext cx="497" cy="795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46" name="Rectangle 41"/>
            <p:cNvSpPr>
              <a:spLocks/>
            </p:cNvSpPr>
            <p:nvPr/>
          </p:nvSpPr>
          <p:spPr bwMode="auto">
            <a:xfrm>
              <a:off x="716" y="816"/>
              <a:ext cx="497" cy="795"/>
            </a:xfrm>
            <a:prstGeom prst="rect">
              <a:avLst/>
            </a:prstGeom>
            <a:solidFill>
              <a:srgbClr val="BADF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47" name="Rectangle 40"/>
            <p:cNvSpPr>
              <a:spLocks/>
            </p:cNvSpPr>
            <p:nvPr/>
          </p:nvSpPr>
          <p:spPr bwMode="auto">
            <a:xfrm>
              <a:off x="716" y="816"/>
              <a:ext cx="497" cy="795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48" name="Rectangle 39"/>
            <p:cNvSpPr>
              <a:spLocks/>
            </p:cNvSpPr>
            <p:nvPr/>
          </p:nvSpPr>
          <p:spPr bwMode="auto">
            <a:xfrm>
              <a:off x="221" y="816"/>
              <a:ext cx="497" cy="795"/>
            </a:xfrm>
            <a:prstGeom prst="rect">
              <a:avLst/>
            </a:prstGeom>
            <a:solidFill>
              <a:srgbClr val="BADF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49" name="Rectangle 38"/>
            <p:cNvSpPr>
              <a:spLocks/>
            </p:cNvSpPr>
            <p:nvPr/>
          </p:nvSpPr>
          <p:spPr bwMode="auto">
            <a:xfrm>
              <a:off x="221" y="816"/>
              <a:ext cx="497" cy="795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50" name="Rectangle 37"/>
            <p:cNvSpPr>
              <a:spLocks/>
            </p:cNvSpPr>
            <p:nvPr/>
          </p:nvSpPr>
          <p:spPr bwMode="auto">
            <a:xfrm>
              <a:off x="1016" y="1612"/>
              <a:ext cx="498" cy="795"/>
            </a:xfrm>
            <a:prstGeom prst="rect">
              <a:avLst/>
            </a:prstGeom>
            <a:solidFill>
              <a:srgbClr val="BADF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51" name="Rectangle 36"/>
            <p:cNvSpPr>
              <a:spLocks/>
            </p:cNvSpPr>
            <p:nvPr/>
          </p:nvSpPr>
          <p:spPr bwMode="auto">
            <a:xfrm>
              <a:off x="1016" y="1612"/>
              <a:ext cx="498" cy="795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US" altLang="en-US">
                <a:solidFill>
                  <a:srgbClr val="000000"/>
                </a:solidFill>
              </a:endParaRPr>
            </a:p>
          </p:txBody>
        </p:sp>
      </p:grpSp>
      <p:graphicFrame>
        <p:nvGraphicFramePr>
          <p:cNvPr id="52" name="Table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9168483"/>
              </p:ext>
            </p:extLst>
          </p:nvPr>
        </p:nvGraphicFramePr>
        <p:xfrm>
          <a:off x="6611937" y="3733800"/>
          <a:ext cx="1160463" cy="1514474"/>
        </p:xfrm>
        <a:graphic>
          <a:graphicData uri="http://schemas.openxmlformats.org/drawingml/2006/table">
            <a:tbl>
              <a:tblPr/>
              <a:tblGrid>
                <a:gridCol w="381163"/>
                <a:gridCol w="167941"/>
                <a:gridCol w="289454"/>
                <a:gridCol w="321905"/>
              </a:tblGrid>
              <a:tr h="50461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F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613">
                <a:tc grid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F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F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05248">
                <a:tc grid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F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DF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3" name="TextBox 57"/>
          <p:cNvSpPr txBox="1">
            <a:spLocks noChangeArrowheads="1"/>
          </p:cNvSpPr>
          <p:nvPr/>
        </p:nvSpPr>
        <p:spPr bwMode="auto">
          <a:xfrm>
            <a:off x="228600" y="4648200"/>
            <a:ext cx="1371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dirty="0" smtClean="0">
                <a:solidFill>
                  <a:srgbClr val="000000"/>
                </a:solidFill>
              </a:rPr>
              <a:t>Between Cells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4" name="TextBox 58"/>
          <p:cNvSpPr txBox="1">
            <a:spLocks noChangeArrowheads="1"/>
          </p:cNvSpPr>
          <p:nvPr/>
        </p:nvSpPr>
        <p:spPr bwMode="auto">
          <a:xfrm>
            <a:off x="330200" y="6145213"/>
            <a:ext cx="1371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Open End</a:t>
            </a:r>
          </a:p>
        </p:txBody>
      </p:sp>
      <p:sp>
        <p:nvSpPr>
          <p:cNvPr id="55" name="Rectangle 2"/>
          <p:cNvSpPr>
            <a:spLocks noChangeArrowheads="1"/>
          </p:cNvSpPr>
          <p:nvPr/>
        </p:nvSpPr>
        <p:spPr bwMode="auto">
          <a:xfrm>
            <a:off x="3727450" y="4191000"/>
            <a:ext cx="12954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</a:rPr>
              <a:t>up to 1000 kg (</a:t>
            </a:r>
            <a:r>
              <a:rPr lang="en-US" altLang="en-US" dirty="0" smtClean="0">
                <a:solidFill>
                  <a:srgbClr val="000000"/>
                </a:solidFill>
              </a:rPr>
              <a:t>2200lbs) 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6" name="Rectangle 3"/>
          <p:cNvSpPr>
            <a:spLocks noChangeArrowheads="1"/>
          </p:cNvSpPr>
          <p:nvPr/>
        </p:nvSpPr>
        <p:spPr bwMode="auto">
          <a:xfrm>
            <a:off x="7759700" y="3981450"/>
            <a:ext cx="15367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</a:rPr>
              <a:t>up to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dirty="0" smtClean="0">
                <a:solidFill>
                  <a:srgbClr val="000000"/>
                </a:solidFill>
              </a:rPr>
              <a:t>(4000 kg) Net Explosive Quantity (NEQ) </a:t>
            </a:r>
            <a:r>
              <a:rPr lang="en-US" altLang="en-US" dirty="0">
                <a:solidFill>
                  <a:srgbClr val="000000"/>
                </a:solidFill>
              </a:rPr>
              <a:t>(8800lbs</a:t>
            </a:r>
            <a:r>
              <a:rPr lang="en-US" altLang="en-US" dirty="0" smtClean="0">
                <a:solidFill>
                  <a:srgbClr val="000000"/>
                </a:solidFill>
              </a:rPr>
              <a:t>)</a:t>
            </a:r>
            <a:endParaRPr lang="en-US" altLang="en-US" dirty="0">
              <a:solidFill>
                <a:srgbClr val="000000"/>
              </a:solidFill>
            </a:endParaRPr>
          </a:p>
        </p:txBody>
      </p:sp>
      <p:cxnSp>
        <p:nvCxnSpPr>
          <p:cNvPr id="105" name="Straight Connector 104"/>
          <p:cNvCxnSpPr/>
          <p:nvPr/>
        </p:nvCxnSpPr>
        <p:spPr>
          <a:xfrm flipV="1">
            <a:off x="330200" y="5270501"/>
            <a:ext cx="8448668" cy="343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2343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-3081" y="228600"/>
            <a:ext cx="9147081" cy="658813"/>
          </a:xfrm>
        </p:spPr>
        <p:txBody>
          <a:bodyPr/>
          <a:lstStyle/>
          <a:p>
            <a:pPr eaLnBrk="1" hangingPunct="1"/>
            <a:r>
              <a:rPr lang="en-US" sz="28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2800" i="0" dirty="0" smtClean="0">
                <a:latin typeface="Arial" pitchFamily="34" charset="0"/>
                <a:cs typeface="Arial" pitchFamily="34" charset="0"/>
              </a:rPr>
              <a:t>OPERATIONAL FIELD STORAGE METHODS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59374" y="1219200"/>
            <a:ext cx="8382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altLang="en-US" sz="1600" dirty="0" smtClean="0">
                <a:solidFill>
                  <a:srgbClr val="000000"/>
                </a:solidFill>
              </a:rPr>
              <a:t> </a:t>
            </a:r>
            <a:r>
              <a:rPr lang="en-US" altLang="en-US" sz="1600" b="1" dirty="0" smtClean="0">
                <a:solidFill>
                  <a:srgbClr val="000000"/>
                </a:solidFill>
              </a:rPr>
              <a:t>Storage </a:t>
            </a:r>
            <a:r>
              <a:rPr lang="en-US" altLang="en-US" sz="1600" b="1" dirty="0">
                <a:solidFill>
                  <a:srgbClr val="000000"/>
                </a:solidFill>
              </a:rPr>
              <a:t>methods to reduce </a:t>
            </a:r>
            <a:r>
              <a:rPr lang="en-US" altLang="en-US" sz="1600" b="1" dirty="0" smtClean="0">
                <a:solidFill>
                  <a:srgbClr val="000000"/>
                </a:solidFill>
              </a:rPr>
              <a:t>maximum credible event (MCE)</a:t>
            </a:r>
            <a:endParaRPr lang="en-US" altLang="en-US" sz="1600" b="1" dirty="0">
              <a:solidFill>
                <a:srgbClr val="000000"/>
              </a:solidFill>
            </a:endParaRPr>
          </a:p>
          <a:p>
            <a:pPr>
              <a:buFont typeface="Arial" charset="0"/>
              <a:buChar char="•"/>
            </a:pPr>
            <a:endParaRPr lang="en-US" altLang="en-US" sz="1600" b="1" dirty="0">
              <a:solidFill>
                <a:srgbClr val="000000"/>
              </a:solidFill>
            </a:endParaRPr>
          </a:p>
          <a:p>
            <a:pPr>
              <a:buFont typeface="Arial" charset="0"/>
              <a:buChar char="•"/>
            </a:pPr>
            <a:r>
              <a:rPr lang="en-US" altLang="en-US" sz="1600" b="1" dirty="0">
                <a:solidFill>
                  <a:srgbClr val="000000"/>
                </a:solidFill>
              </a:rPr>
              <a:t> These methods do not reduce </a:t>
            </a:r>
            <a:r>
              <a:rPr lang="en-US" altLang="en-US" sz="1600" b="1" dirty="0" smtClean="0">
                <a:solidFill>
                  <a:srgbClr val="000000"/>
                </a:solidFill>
              </a:rPr>
              <a:t>quantity distance (QD) </a:t>
            </a:r>
            <a:r>
              <a:rPr lang="en-US" altLang="en-US" sz="1600" b="1" dirty="0">
                <a:solidFill>
                  <a:srgbClr val="000000"/>
                </a:solidFill>
              </a:rPr>
              <a:t>just lessen the effect</a:t>
            </a:r>
          </a:p>
          <a:p>
            <a:pPr>
              <a:buFont typeface="Arial" charset="0"/>
              <a:buChar char="•"/>
            </a:pPr>
            <a:endParaRPr lang="en-US" altLang="en-US" sz="1600" b="1" dirty="0">
              <a:solidFill>
                <a:srgbClr val="000000"/>
              </a:solidFill>
            </a:endParaRPr>
          </a:p>
          <a:p>
            <a:pPr>
              <a:buFont typeface="Arial" charset="0"/>
              <a:buChar char="•"/>
            </a:pPr>
            <a:r>
              <a:rPr lang="en-US" altLang="en-US" sz="1600" b="1" dirty="0">
                <a:solidFill>
                  <a:srgbClr val="000000"/>
                </a:solidFill>
              </a:rPr>
              <a:t> Buffered storage</a:t>
            </a:r>
          </a:p>
          <a:p>
            <a:pPr lvl="1">
              <a:buFont typeface="Arial" charset="0"/>
              <a:buChar char="–"/>
            </a:pPr>
            <a:r>
              <a:rPr lang="en-US" altLang="en-US" sz="1600" b="1" dirty="0">
                <a:solidFill>
                  <a:srgbClr val="000000"/>
                </a:solidFill>
              </a:rPr>
              <a:t> Placing </a:t>
            </a:r>
            <a:r>
              <a:rPr lang="en-US" altLang="en-US" sz="1600" b="1" dirty="0" smtClean="0">
                <a:solidFill>
                  <a:srgbClr val="000000"/>
                </a:solidFill>
              </a:rPr>
              <a:t>Hazard Class/Division (HC/D) </a:t>
            </a:r>
            <a:r>
              <a:rPr lang="en-US" altLang="en-US" sz="1600" b="1" dirty="0">
                <a:solidFill>
                  <a:srgbClr val="000000"/>
                </a:solidFill>
              </a:rPr>
              <a:t>1.4 stacks between </a:t>
            </a:r>
            <a:r>
              <a:rPr lang="en-US" altLang="en-US" sz="1600" b="1" dirty="0" smtClean="0">
                <a:solidFill>
                  <a:srgbClr val="000000"/>
                </a:solidFill>
              </a:rPr>
              <a:t>stacks </a:t>
            </a:r>
            <a:r>
              <a:rPr lang="en-US" altLang="en-US" sz="1600" b="1" dirty="0">
                <a:solidFill>
                  <a:srgbClr val="000000"/>
                </a:solidFill>
              </a:rPr>
              <a:t>of HC/D 1.1 and 1.2</a:t>
            </a:r>
          </a:p>
          <a:p>
            <a:pPr lvl="1">
              <a:buFont typeface="Arial" charset="0"/>
              <a:buChar char="–"/>
            </a:pPr>
            <a:r>
              <a:rPr lang="en-US" altLang="en-US" sz="1600" b="1" dirty="0">
                <a:solidFill>
                  <a:srgbClr val="000000"/>
                </a:solidFill>
              </a:rPr>
              <a:t> Acts as a barricade to prevent propagation</a:t>
            </a:r>
          </a:p>
          <a:p>
            <a:pPr lvl="1">
              <a:buFont typeface="Arial" charset="0"/>
              <a:buChar char="–"/>
            </a:pPr>
            <a:r>
              <a:rPr lang="en-US" altLang="en-US" sz="1600" b="1" dirty="0">
                <a:solidFill>
                  <a:srgbClr val="000000"/>
                </a:solidFill>
              </a:rPr>
              <a:t> Risk mitigating effort</a:t>
            </a:r>
          </a:p>
          <a:p>
            <a:pPr>
              <a:buFont typeface="Arial" charset="0"/>
              <a:buChar char="•"/>
            </a:pPr>
            <a:endParaRPr lang="en-US" altLang="en-US" sz="1600" b="1" dirty="0">
              <a:solidFill>
                <a:srgbClr val="000000"/>
              </a:solidFill>
            </a:endParaRPr>
          </a:p>
          <a:p>
            <a:pPr>
              <a:buFont typeface="Arial" charset="0"/>
              <a:buChar char="•"/>
            </a:pPr>
            <a:r>
              <a:rPr lang="en-US" altLang="en-US" sz="1600" b="1" dirty="0">
                <a:solidFill>
                  <a:srgbClr val="000000"/>
                </a:solidFill>
              </a:rPr>
              <a:t> </a:t>
            </a:r>
            <a:r>
              <a:rPr lang="en-US" altLang="en-US" sz="1600" b="1" dirty="0"/>
              <a:t>I</a:t>
            </a:r>
            <a:r>
              <a:rPr lang="en-US" sz="1600" b="1" dirty="0"/>
              <a:t>nternational Standards </a:t>
            </a:r>
            <a:r>
              <a:rPr lang="en-US" sz="1600" b="1" dirty="0" smtClean="0"/>
              <a:t>Organization (</a:t>
            </a:r>
            <a:r>
              <a:rPr lang="en-US" altLang="en-US" sz="1600" b="1" dirty="0" smtClean="0">
                <a:solidFill>
                  <a:srgbClr val="000000"/>
                </a:solidFill>
              </a:rPr>
              <a:t>ISO) </a:t>
            </a:r>
            <a:r>
              <a:rPr lang="en-US" altLang="en-US" sz="1600" b="1" dirty="0">
                <a:solidFill>
                  <a:srgbClr val="000000"/>
                </a:solidFill>
              </a:rPr>
              <a:t>container conversion</a:t>
            </a:r>
          </a:p>
          <a:p>
            <a:pPr lvl="1">
              <a:buFont typeface="Arial" charset="0"/>
              <a:buChar char="–"/>
            </a:pPr>
            <a:r>
              <a:rPr lang="en-US" altLang="en-US" sz="1600" b="1" dirty="0">
                <a:solidFill>
                  <a:srgbClr val="000000"/>
                </a:solidFill>
              </a:rPr>
              <a:t> Allows the use of earth covered magazine </a:t>
            </a:r>
          </a:p>
          <a:p>
            <a:pPr lvl="1">
              <a:buFont typeface="Arial" charset="0"/>
              <a:buChar char="–"/>
            </a:pPr>
            <a:r>
              <a:rPr lang="en-US" altLang="en-US" sz="1600" b="1" dirty="0">
                <a:solidFill>
                  <a:srgbClr val="000000"/>
                </a:solidFill>
              </a:rPr>
              <a:t> Better protection of ammunition</a:t>
            </a:r>
          </a:p>
          <a:p>
            <a:pPr lvl="1">
              <a:buFont typeface="Arial" charset="0"/>
              <a:buChar char="–"/>
            </a:pPr>
            <a:r>
              <a:rPr lang="en-US" altLang="en-US" sz="1600" b="1" dirty="0">
                <a:solidFill>
                  <a:srgbClr val="000000"/>
                </a:solidFill>
              </a:rPr>
              <a:t> Requires strict construction compliance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858000" y="6245225"/>
            <a:ext cx="2133600" cy="476250"/>
          </a:xfrm>
        </p:spPr>
        <p:txBody>
          <a:bodyPr/>
          <a:lstStyle/>
          <a:p>
            <a:pPr algn="r"/>
            <a:fld id="{82EAE198-3D47-454E-89A1-9081FF46F0DC}" type="slidenum">
              <a:rPr lang="en-US" smtClean="0"/>
              <a:pPr algn="r"/>
              <a:t>14</a:t>
            </a:fld>
            <a:endParaRPr lang="en-US" dirty="0"/>
          </a:p>
        </p:txBody>
      </p:sp>
      <p:pic>
        <p:nvPicPr>
          <p:cNvPr id="7" name="Picture 28" descr="C:\Users\steve.mellinger\Desktop\COBRA GOLD 2015\CG 15 and CG 16 Logos\CG16 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749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IMGP3186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699000"/>
            <a:ext cx="2505075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IMGP327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5" t="16418" r="24120" b="17909"/>
          <a:stretch>
            <a:fillRect/>
          </a:stretch>
        </p:blipFill>
        <p:spPr bwMode="auto">
          <a:xfrm>
            <a:off x="459374" y="4699000"/>
            <a:ext cx="2590800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 descr="100_0248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5" t="18378" r="31560" b="5577"/>
          <a:stretch>
            <a:fillRect/>
          </a:stretch>
        </p:blipFill>
        <p:spPr bwMode="auto">
          <a:xfrm>
            <a:off x="3581400" y="4699000"/>
            <a:ext cx="2276475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1389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Text Box 4"/>
          <p:cNvSpPr txBox="1">
            <a:spLocks noChangeArrowheads="1"/>
          </p:cNvSpPr>
          <p:nvPr/>
        </p:nvSpPr>
        <p:spPr bwMode="auto">
          <a:xfrm>
            <a:off x="3687763" y="4749800"/>
            <a:ext cx="266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sz="2000" b="1" dirty="0" smtClean="0">
                <a:latin typeface="Calibri" pitchFamily="34" charset="0"/>
              </a:rPr>
              <a:t> </a:t>
            </a:r>
          </a:p>
        </p:txBody>
      </p:sp>
      <p:sp>
        <p:nvSpPr>
          <p:cNvPr id="84998" name="Title 40"/>
          <p:cNvSpPr>
            <a:spLocks noGrp="1"/>
          </p:cNvSpPr>
          <p:nvPr>
            <p:ph type="title" idx="4294967295"/>
          </p:nvPr>
        </p:nvSpPr>
        <p:spPr>
          <a:xfrm>
            <a:off x="1182688" y="179388"/>
            <a:ext cx="7769225" cy="658812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sz="2800" i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                    FUEL </a:t>
            </a:r>
            <a:r>
              <a:rPr lang="en-US" sz="2800" i="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STORAGE</a:t>
            </a:r>
            <a:endParaRPr lang="en-US" sz="2800" i="0" dirty="0" smtClean="0">
              <a:latin typeface="Arial"/>
              <a:ea typeface="ＭＳ Ｐゴシック" pitchFamily="34" charset="-128"/>
              <a:cs typeface="Arial"/>
            </a:endParaRPr>
          </a:p>
        </p:txBody>
      </p:sp>
      <p:sp>
        <p:nvSpPr>
          <p:cNvPr id="2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858000" y="6245225"/>
            <a:ext cx="2133600" cy="476250"/>
          </a:xfrm>
        </p:spPr>
        <p:txBody>
          <a:bodyPr/>
          <a:lstStyle/>
          <a:p>
            <a:pPr algn="r"/>
            <a:fld id="{82EAE198-3D47-454E-89A1-9081FF46F0DC}" type="slidenum">
              <a:rPr lang="en-US" smtClean="0"/>
              <a:pPr algn="r"/>
              <a:t>15</a:t>
            </a:fld>
            <a:endParaRPr lang="en-US" dirty="0"/>
          </a:p>
        </p:txBody>
      </p:sp>
      <p:pic>
        <p:nvPicPr>
          <p:cNvPr id="36" name="Picture 28" descr="C:\Users\steve.mellinger\Desktop\COBRA GOLD 2015\CG 15 and CG 16 Logos\CG16 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749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914400"/>
            <a:ext cx="48006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Arial" charset="0"/>
              <a:buChar char="•"/>
            </a:pPr>
            <a:r>
              <a:rPr lang="en-US" altLang="en-US" sz="1600" b="1" dirty="0">
                <a:solidFill>
                  <a:srgbClr val="000000"/>
                </a:solidFill>
              </a:rPr>
              <a:t>The amount of fuel determines the required separation distance</a:t>
            </a:r>
          </a:p>
          <a:p>
            <a:pPr lvl="1">
              <a:buFont typeface="Arial" charset="0"/>
              <a:buChar char="•"/>
            </a:pPr>
            <a:endParaRPr lang="en-US" altLang="en-US" sz="1600" b="1" dirty="0">
              <a:solidFill>
                <a:srgbClr val="000000"/>
              </a:solidFill>
              <a:cs typeface="Times New Roman" pitchFamily="18" charset="0"/>
            </a:endParaRPr>
          </a:p>
          <a:p>
            <a:pPr lvl="1">
              <a:buFont typeface="Arial" charset="0"/>
              <a:buChar char="•"/>
            </a:pPr>
            <a:r>
              <a:rPr lang="en-US" altLang="en-US" sz="1600" b="1" dirty="0">
                <a:solidFill>
                  <a:srgbClr val="000000"/>
                </a:solidFill>
                <a:cs typeface="Times New Roman" pitchFamily="18" charset="0"/>
              </a:rPr>
              <a:t> Ensure fuel storage sites meet the following requirements:</a:t>
            </a:r>
          </a:p>
          <a:p>
            <a:pPr lvl="1">
              <a:buFont typeface="Arial" charset="0"/>
              <a:buChar char="•"/>
            </a:pPr>
            <a:endParaRPr lang="en-US" altLang="en-US" sz="1600" b="1" dirty="0">
              <a:solidFill>
                <a:srgbClr val="000000"/>
              </a:solidFill>
              <a:cs typeface="Times New Roman" pitchFamily="18" charset="0"/>
            </a:endParaRPr>
          </a:p>
          <a:p>
            <a:pPr lvl="2">
              <a:buFont typeface="Arial" charset="0"/>
              <a:buChar char="–"/>
            </a:pPr>
            <a:r>
              <a:rPr lang="en-US" altLang="en-US" sz="1600" b="1" dirty="0">
                <a:solidFill>
                  <a:srgbClr val="000000"/>
                </a:solidFill>
                <a:cs typeface="Times New Roman" pitchFamily="18" charset="0"/>
              </a:rPr>
              <a:t> Fuel bladders for quantities up to 500 </a:t>
            </a:r>
            <a:r>
              <a:rPr lang="en-US" altLang="en-US" sz="1600" b="1" dirty="0" smtClean="0">
                <a:solidFill>
                  <a:srgbClr val="000000"/>
                </a:solidFill>
                <a:cs typeface="Times New Roman" pitchFamily="18" charset="0"/>
              </a:rPr>
              <a:t>gallons/1,892.7 liters </a:t>
            </a:r>
            <a:r>
              <a:rPr lang="en-US" altLang="en-US" sz="1600" b="1" dirty="0">
                <a:solidFill>
                  <a:srgbClr val="000000"/>
                </a:solidFill>
                <a:cs typeface="Times New Roman" pitchFamily="18" charset="0"/>
              </a:rPr>
              <a:t>require at least </a:t>
            </a:r>
            <a:r>
              <a:rPr lang="en-US" altLang="en-US" sz="1600" b="1" dirty="0" smtClean="0">
                <a:solidFill>
                  <a:srgbClr val="000000"/>
                </a:solidFill>
                <a:cs typeface="Times New Roman" pitchFamily="18" charset="0"/>
              </a:rPr>
              <a:t>50 feet/15.24 meters </a:t>
            </a:r>
            <a:r>
              <a:rPr lang="en-US" altLang="en-US" sz="1600" b="1" dirty="0">
                <a:solidFill>
                  <a:srgbClr val="000000"/>
                </a:solidFill>
                <a:cs typeface="Times New Roman" pitchFamily="18" charset="0"/>
              </a:rPr>
              <a:t>separation distance from explosives </a:t>
            </a:r>
            <a:r>
              <a:rPr lang="en-US" altLang="en-US" sz="1600" b="1" dirty="0" smtClean="0">
                <a:solidFill>
                  <a:srgbClr val="000000"/>
                </a:solidFill>
                <a:cs typeface="Times New Roman" pitchFamily="18" charset="0"/>
              </a:rPr>
              <a:t>storage/operating </a:t>
            </a:r>
            <a:r>
              <a:rPr lang="en-US" altLang="en-US" sz="1600" b="1" dirty="0">
                <a:solidFill>
                  <a:srgbClr val="000000"/>
                </a:solidFill>
                <a:cs typeface="Times New Roman" pitchFamily="18" charset="0"/>
              </a:rPr>
              <a:t>areas</a:t>
            </a:r>
            <a:endParaRPr lang="en-US" altLang="en-US" sz="1600" b="1" dirty="0">
              <a:solidFill>
                <a:srgbClr val="000000"/>
              </a:solidFill>
            </a:endParaRPr>
          </a:p>
          <a:p>
            <a:pPr lvl="1">
              <a:buFont typeface="Arial" charset="0"/>
              <a:buChar char="–"/>
            </a:pPr>
            <a:endParaRPr lang="en-US" altLang="en-US" sz="1600" b="1" dirty="0">
              <a:solidFill>
                <a:srgbClr val="000000"/>
              </a:solidFill>
              <a:cs typeface="Times New Roman" pitchFamily="18" charset="0"/>
            </a:endParaRPr>
          </a:p>
          <a:p>
            <a:pPr lvl="2">
              <a:buFont typeface="Arial" charset="0"/>
              <a:buChar char="–"/>
            </a:pPr>
            <a:r>
              <a:rPr lang="en-US" altLang="en-US" sz="1600" b="1" dirty="0">
                <a:solidFill>
                  <a:srgbClr val="000000"/>
                </a:solidFill>
                <a:cs typeface="Times New Roman" pitchFamily="18" charset="0"/>
              </a:rPr>
              <a:t> Fuel bladders for quantities between </a:t>
            </a:r>
            <a:r>
              <a:rPr lang="en-US" altLang="en-US" sz="1600" b="1" dirty="0" smtClean="0">
                <a:solidFill>
                  <a:srgbClr val="000000"/>
                </a:solidFill>
                <a:cs typeface="Times New Roman" pitchFamily="18" charset="0"/>
              </a:rPr>
              <a:t>500 gallons/1,892.7 liters </a:t>
            </a:r>
            <a:r>
              <a:rPr lang="en-US" altLang="en-US" sz="1600" b="1" dirty="0">
                <a:solidFill>
                  <a:srgbClr val="000000"/>
                </a:solidFill>
                <a:cs typeface="Times New Roman" pitchFamily="18" charset="0"/>
              </a:rPr>
              <a:t>to 5,000 </a:t>
            </a:r>
            <a:r>
              <a:rPr lang="en-US" altLang="en-US" sz="1600" b="1" dirty="0" smtClean="0">
                <a:solidFill>
                  <a:srgbClr val="000000"/>
                </a:solidFill>
                <a:cs typeface="Times New Roman" pitchFamily="18" charset="0"/>
              </a:rPr>
              <a:t>gallons/18,927 liters </a:t>
            </a:r>
            <a:r>
              <a:rPr lang="en-US" altLang="en-US" sz="1600" b="1" dirty="0">
                <a:solidFill>
                  <a:srgbClr val="000000"/>
                </a:solidFill>
                <a:cs typeface="Times New Roman" pitchFamily="18" charset="0"/>
              </a:rPr>
              <a:t>require at least a 100 </a:t>
            </a:r>
            <a:r>
              <a:rPr lang="en-US" altLang="en-US" sz="1600" b="1" dirty="0" smtClean="0">
                <a:solidFill>
                  <a:srgbClr val="000000"/>
                </a:solidFill>
                <a:cs typeface="Times New Roman" pitchFamily="18" charset="0"/>
              </a:rPr>
              <a:t>feet/30.48 meters </a:t>
            </a:r>
            <a:r>
              <a:rPr lang="en-US" altLang="en-US" sz="1600" b="1" dirty="0">
                <a:solidFill>
                  <a:srgbClr val="000000"/>
                </a:solidFill>
                <a:cs typeface="Times New Roman" pitchFamily="18" charset="0"/>
              </a:rPr>
              <a:t>separation distance from explosives storage and operating areas</a:t>
            </a:r>
            <a:endParaRPr lang="en-US" altLang="en-US" sz="1600" b="1" dirty="0">
              <a:solidFill>
                <a:srgbClr val="000000"/>
              </a:solidFill>
            </a:endParaRPr>
          </a:p>
          <a:p>
            <a:pPr lvl="1">
              <a:buFont typeface="Arial" charset="0"/>
              <a:buChar char="–"/>
            </a:pPr>
            <a:endParaRPr lang="en-US" altLang="en-US" sz="1600" b="1" dirty="0">
              <a:solidFill>
                <a:srgbClr val="000000"/>
              </a:solidFill>
              <a:cs typeface="Times New Roman" pitchFamily="18" charset="0"/>
            </a:endParaRPr>
          </a:p>
          <a:p>
            <a:pPr lvl="2">
              <a:buFont typeface="Arial" charset="0"/>
              <a:buChar char="–"/>
            </a:pPr>
            <a:r>
              <a:rPr lang="en-US" altLang="en-US" sz="1600" b="1" dirty="0">
                <a:solidFill>
                  <a:srgbClr val="000000"/>
                </a:solidFill>
                <a:cs typeface="Times New Roman" pitchFamily="18" charset="0"/>
              </a:rPr>
              <a:t> Fuel bladders for quantities over 5,000 gallons require </a:t>
            </a:r>
            <a:r>
              <a:rPr lang="en-US" altLang="en-US" sz="1600" b="1" dirty="0" smtClean="0">
                <a:solidFill>
                  <a:srgbClr val="000000"/>
                </a:solidFill>
                <a:cs typeface="Times New Roman" pitchFamily="18" charset="0"/>
              </a:rPr>
              <a:t>inhabited building Distance (IBD) </a:t>
            </a:r>
            <a:r>
              <a:rPr lang="en-US" altLang="en-US" sz="1600" b="1" dirty="0">
                <a:solidFill>
                  <a:srgbClr val="000000"/>
                </a:solidFill>
                <a:cs typeface="Times New Roman" pitchFamily="18" charset="0"/>
              </a:rPr>
              <a:t>for explosives storage and operating areas</a:t>
            </a:r>
            <a:endParaRPr lang="en-US" altLang="en-US" sz="1600" b="1" dirty="0">
              <a:solidFill>
                <a:srgbClr val="000000"/>
              </a:solidFill>
            </a:endParaRPr>
          </a:p>
        </p:txBody>
      </p:sp>
      <p:pic>
        <p:nvPicPr>
          <p:cNvPr id="29" name="Picture 6" descr="D:\Documents and Settings\michael.a.JAMES2\Desktop\Transfer\Pictures LNK Rotary Wing CALA\Pre staged Ordnance by BUA and Fuel Far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600200"/>
            <a:ext cx="4038600" cy="379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3758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7769225" cy="990599"/>
          </a:xfrm>
        </p:spPr>
        <p:txBody>
          <a:bodyPr/>
          <a:lstStyle/>
          <a:p>
            <a:pPr eaLnBrk="1" hangingPunct="1"/>
            <a:r>
              <a:rPr lang="en-US" sz="2600" i="0" dirty="0">
                <a:solidFill>
                  <a:srgbClr val="000000"/>
                </a:solidFill>
              </a:rPr>
              <a:t>STORAGE AREA SAFETY AND DESIGN CONSIDERATIONS</a:t>
            </a:r>
            <a:br>
              <a:rPr lang="en-US" sz="2600" i="0" dirty="0">
                <a:solidFill>
                  <a:srgbClr val="000000"/>
                </a:solidFill>
              </a:rPr>
            </a:br>
            <a:endParaRPr lang="en-US" sz="2600" i="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455851" y="990600"/>
            <a:ext cx="8382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n-US" sz="3600" b="1" i="1" u="sng" kern="0" dirty="0" smtClean="0">
              <a:solidFill>
                <a:srgbClr val="000000"/>
              </a:solidFill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n-US" sz="3600" b="1" i="1" u="sng" kern="0" dirty="0">
              <a:solidFill>
                <a:srgbClr val="000000"/>
              </a:solidFill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6000" b="1" u="sng" kern="0" dirty="0" smtClean="0">
                <a:solidFill>
                  <a:srgbClr val="000000"/>
                </a:solidFill>
              </a:rPr>
              <a:t>QUESTIONS</a:t>
            </a:r>
            <a:r>
              <a:rPr lang="en-US" sz="6000" b="1" u="sng" kern="0" dirty="0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858000" y="6245225"/>
            <a:ext cx="2133600" cy="476250"/>
          </a:xfrm>
        </p:spPr>
        <p:txBody>
          <a:bodyPr/>
          <a:lstStyle/>
          <a:p>
            <a:pPr algn="r"/>
            <a:fld id="{82EAE198-3D47-454E-89A1-9081FF46F0DC}" type="slidenum">
              <a:rPr lang="en-US" smtClean="0"/>
              <a:pPr algn="r"/>
              <a:t>16</a:t>
            </a:fld>
            <a:endParaRPr lang="en-US" dirty="0"/>
          </a:p>
        </p:txBody>
      </p:sp>
      <p:pic>
        <p:nvPicPr>
          <p:cNvPr id="6" name="Picture 28" descr="C:\Users\steve.mellinger\Desktop\COBRA GOLD 2015\CG 15 and CG 16 Logos\CG16 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749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7868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i="0" dirty="0" smtClean="0">
                <a:latin typeface="Arial"/>
                <a:cs typeface="Arial"/>
              </a:rPr>
              <a:t>STORAGE CONSIDERATIONS</a:t>
            </a:r>
            <a:endParaRPr lang="en-US" sz="3600" i="0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175" y="1143000"/>
            <a:ext cx="8683625" cy="62484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Arial" charset="0"/>
              <a:buChar char="•"/>
            </a:pPr>
            <a:r>
              <a:rPr lang="en-US" altLang="en-US" dirty="0" smtClean="0">
                <a:solidFill>
                  <a:srgbClr val="000000"/>
                </a:solidFill>
              </a:rPr>
              <a:t>Common </a:t>
            </a:r>
            <a:r>
              <a:rPr lang="en-US" altLang="en-US" dirty="0">
                <a:solidFill>
                  <a:srgbClr val="000000"/>
                </a:solidFill>
              </a:rPr>
              <a:t>type of storage</a:t>
            </a:r>
          </a:p>
          <a:p>
            <a:pPr lvl="1" eaLnBrk="1" hangingPunct="1">
              <a:spcBef>
                <a:spcPct val="0"/>
              </a:spcBef>
              <a:buFont typeface="Arial" charset="0"/>
              <a:buChar char="–"/>
            </a:pP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dirty="0"/>
              <a:t>Military-Owned Demountable Containers </a:t>
            </a:r>
            <a:r>
              <a:rPr lang="en-US" dirty="0" smtClean="0"/>
              <a:t>(</a:t>
            </a:r>
            <a:r>
              <a:rPr lang="en-US" altLang="en-US" dirty="0" smtClean="0">
                <a:solidFill>
                  <a:srgbClr val="000000"/>
                </a:solidFill>
              </a:rPr>
              <a:t>MILVAN)/</a:t>
            </a:r>
            <a:r>
              <a:rPr lang="en-US" altLang="en-US" dirty="0" smtClean="0"/>
              <a:t>I</a:t>
            </a:r>
            <a:r>
              <a:rPr lang="en-US" dirty="0" smtClean="0"/>
              <a:t>nternational </a:t>
            </a:r>
            <a:r>
              <a:rPr lang="en-US" dirty="0"/>
              <a:t>Standards </a:t>
            </a:r>
            <a:r>
              <a:rPr lang="en-US" dirty="0" smtClean="0"/>
              <a:t>Organization (</a:t>
            </a:r>
            <a:r>
              <a:rPr lang="en-US" altLang="en-US" dirty="0" smtClean="0">
                <a:solidFill>
                  <a:srgbClr val="000000"/>
                </a:solidFill>
              </a:rPr>
              <a:t>ISO) </a:t>
            </a:r>
            <a:r>
              <a:rPr lang="en-US" altLang="en-US" dirty="0">
                <a:solidFill>
                  <a:srgbClr val="000000"/>
                </a:solidFill>
              </a:rPr>
              <a:t>container</a:t>
            </a:r>
          </a:p>
          <a:p>
            <a:pPr lvl="1" eaLnBrk="1" hangingPunct="1">
              <a:spcBef>
                <a:spcPct val="0"/>
              </a:spcBef>
              <a:buFont typeface="Arial" charset="0"/>
              <a:buChar char="–"/>
            </a:pPr>
            <a:r>
              <a:rPr lang="en-US" altLang="en-US" dirty="0">
                <a:solidFill>
                  <a:srgbClr val="000000"/>
                </a:solidFill>
              </a:rPr>
              <a:t> Open Storage Sites (</a:t>
            </a:r>
            <a:r>
              <a:rPr lang="en-US" altLang="en-US" dirty="0" smtClean="0">
                <a:solidFill>
                  <a:srgbClr val="000000"/>
                </a:solidFill>
              </a:rPr>
              <a:t>Barricaded and Unbarricaded</a:t>
            </a:r>
            <a:r>
              <a:rPr lang="en-US" altLang="en-US" dirty="0">
                <a:solidFill>
                  <a:srgbClr val="000000"/>
                </a:solidFill>
              </a:rPr>
              <a:t>)</a:t>
            </a:r>
          </a:p>
          <a:p>
            <a:pPr lvl="1" eaLnBrk="1" hangingPunct="1">
              <a:spcBef>
                <a:spcPct val="0"/>
              </a:spcBef>
              <a:buFont typeface="Arial" charset="0"/>
              <a:buChar char="–"/>
            </a:pPr>
            <a:r>
              <a:rPr lang="en-US" altLang="en-US" dirty="0">
                <a:solidFill>
                  <a:srgbClr val="000000"/>
                </a:solidFill>
              </a:rPr>
              <a:t> Vehicles</a:t>
            </a:r>
          </a:p>
          <a:p>
            <a:pPr lvl="1" eaLnBrk="1" hangingPunct="1">
              <a:spcBef>
                <a:spcPct val="0"/>
              </a:spcBef>
              <a:buFont typeface="Arial" charset="0"/>
              <a:buChar char="–"/>
            </a:pPr>
            <a:r>
              <a:rPr lang="en-US" altLang="en-US" dirty="0">
                <a:solidFill>
                  <a:srgbClr val="000000"/>
                </a:solidFill>
              </a:rPr>
              <a:t> Local facilities</a:t>
            </a:r>
          </a:p>
          <a:p>
            <a:pPr eaLnBrk="1" hangingPunct="1">
              <a:spcBef>
                <a:spcPct val="0"/>
              </a:spcBef>
              <a:buFont typeface="Arial" charset="0"/>
              <a:buChar char="•"/>
            </a:pPr>
            <a:endParaRPr lang="en-US" altLang="en-US" dirty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 typeface="Arial" charset="0"/>
              <a:buChar char="•"/>
            </a:pPr>
            <a:endParaRPr lang="en-US" altLang="en-US" dirty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 typeface="Arial" charset="0"/>
              <a:buChar char="•"/>
            </a:pPr>
            <a:endParaRPr lang="en-US" altLang="en-US" dirty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 typeface="Arial" charset="0"/>
              <a:buChar char="•"/>
            </a:pPr>
            <a:endParaRPr lang="en-US" altLang="en-US" dirty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 typeface="Arial" charset="0"/>
              <a:buChar char="•"/>
            </a:pPr>
            <a:r>
              <a:rPr lang="en-US" altLang="en-US" dirty="0" smtClean="0">
                <a:solidFill>
                  <a:srgbClr val="000000"/>
                </a:solidFill>
              </a:rPr>
              <a:t> </a:t>
            </a:r>
            <a:r>
              <a:rPr lang="en-US" altLang="en-US" dirty="0">
                <a:solidFill>
                  <a:srgbClr val="000000"/>
                </a:solidFill>
              </a:rPr>
              <a:t>Common Barricades</a:t>
            </a:r>
          </a:p>
          <a:p>
            <a:pPr lvl="1" eaLnBrk="1" hangingPunct="1">
              <a:spcBef>
                <a:spcPct val="0"/>
              </a:spcBef>
              <a:buFont typeface="Arial" charset="0"/>
              <a:buChar char="–"/>
            </a:pP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dirty="0"/>
              <a:t>Hercules </a:t>
            </a:r>
            <a:r>
              <a:rPr lang="en-US" dirty="0" smtClean="0"/>
              <a:t>Engineering</a:t>
            </a:r>
          </a:p>
          <a:p>
            <a:pPr marL="457200" lvl="1" indent="0" eaLnBrk="1" hangingPunct="1">
              <a:spcBef>
                <a:spcPct val="0"/>
              </a:spcBef>
              <a:buNone/>
            </a:pPr>
            <a:r>
              <a:rPr lang="en-US" dirty="0" smtClean="0"/>
              <a:t>Solutions Consortium</a:t>
            </a:r>
          </a:p>
          <a:p>
            <a:pPr marL="457200" lvl="1" indent="0" eaLnBrk="1" hangingPunct="1">
              <a:spcBef>
                <a:spcPct val="0"/>
              </a:spcBef>
              <a:buNone/>
            </a:pPr>
            <a:r>
              <a:rPr lang="en-US" altLang="en-US" dirty="0">
                <a:solidFill>
                  <a:srgbClr val="000000"/>
                </a:solidFill>
              </a:rPr>
              <a:t>(</a:t>
            </a:r>
            <a:r>
              <a:rPr lang="en-US" altLang="en-US" dirty="0" smtClean="0">
                <a:solidFill>
                  <a:srgbClr val="000000"/>
                </a:solidFill>
              </a:rPr>
              <a:t>HESCO) </a:t>
            </a:r>
            <a:endParaRPr lang="en-US" altLang="en-US" dirty="0">
              <a:solidFill>
                <a:srgbClr val="000000"/>
              </a:solidFill>
            </a:endParaRPr>
          </a:p>
          <a:p>
            <a:pPr lvl="1" eaLnBrk="1" hangingPunct="1">
              <a:spcBef>
                <a:spcPct val="0"/>
              </a:spcBef>
              <a:buFont typeface="Arial" charset="0"/>
              <a:buChar char="–"/>
            </a:pPr>
            <a:r>
              <a:rPr lang="en-US" altLang="en-US" dirty="0">
                <a:solidFill>
                  <a:srgbClr val="000000"/>
                </a:solidFill>
              </a:rPr>
              <a:t> Jersey Walls</a:t>
            </a:r>
          </a:p>
          <a:p>
            <a:pPr lvl="1" eaLnBrk="1" hangingPunct="1">
              <a:spcBef>
                <a:spcPct val="0"/>
              </a:spcBef>
              <a:buFont typeface="Arial" charset="0"/>
              <a:buChar char="–"/>
            </a:pPr>
            <a:r>
              <a:rPr lang="en-US" altLang="en-US" dirty="0">
                <a:solidFill>
                  <a:srgbClr val="000000"/>
                </a:solidFill>
              </a:rPr>
              <a:t> Steel Bin Barricades</a:t>
            </a:r>
          </a:p>
          <a:p>
            <a:pPr lvl="1" eaLnBrk="1" hangingPunct="1">
              <a:spcBef>
                <a:spcPct val="0"/>
              </a:spcBef>
              <a:buFont typeface="Arial" charset="0"/>
              <a:buChar char="–"/>
            </a:pPr>
            <a:r>
              <a:rPr lang="en-US" altLang="en-US" dirty="0">
                <a:solidFill>
                  <a:srgbClr val="000000"/>
                </a:solidFill>
              </a:rPr>
              <a:t> Natural topography</a:t>
            </a:r>
          </a:p>
          <a:p>
            <a:endParaRPr lang="en-US" dirty="0" smtClean="0">
              <a:latin typeface="Arial"/>
              <a:cs typeface="Arial"/>
            </a:endParaRPr>
          </a:p>
          <a:p>
            <a:endParaRPr lang="en-US" dirty="0" smtClean="0">
              <a:latin typeface="Arial"/>
              <a:cs typeface="Arial"/>
            </a:endParaRPr>
          </a:p>
          <a:p>
            <a:endParaRPr lang="en-US" dirty="0" smtClean="0">
              <a:latin typeface="Arial"/>
              <a:cs typeface="Arial"/>
            </a:endParaRPr>
          </a:p>
          <a:p>
            <a:endParaRPr lang="en-US" dirty="0" smtClean="0">
              <a:latin typeface="Arial"/>
              <a:cs typeface="Arial"/>
            </a:endParaRPr>
          </a:p>
          <a:p>
            <a:endParaRPr lang="en-US" dirty="0" smtClean="0">
              <a:latin typeface="Arial"/>
              <a:cs typeface="Arial"/>
            </a:endParaRPr>
          </a:p>
          <a:p>
            <a:endParaRPr lang="en-US" dirty="0" smtClean="0">
              <a:latin typeface="Arial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858000" y="6245225"/>
            <a:ext cx="2133600" cy="476250"/>
          </a:xfrm>
        </p:spPr>
        <p:txBody>
          <a:bodyPr/>
          <a:lstStyle/>
          <a:p>
            <a:pPr algn="r"/>
            <a:fld id="{82EAE198-3D47-454E-89A1-9081FF46F0DC}" type="slidenum">
              <a:rPr lang="en-US" smtClean="0"/>
              <a:pPr algn="r"/>
              <a:t>2</a:t>
            </a:fld>
            <a:endParaRPr lang="en-US" dirty="0"/>
          </a:p>
        </p:txBody>
      </p:sp>
      <p:pic>
        <p:nvPicPr>
          <p:cNvPr id="6" name="Picture 28" descr="C:\Users\steve.mellinger\Desktop\COBRA GOLD 2015\CG 15 and CG 16 Logos\CG16 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749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D:\Documents and Settings\michael.a.JAMES2\Desktop\Iraq Documents\Iraq Trip Information\Pictures\Dscn027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800" y="2438400"/>
            <a:ext cx="2540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D:\Documents and Settings\michael.a.JAMES2\Desktop\Iraq Documents\Iraq Trip Information\2006 Pictures\TQ Airfield\Oh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962" y="4419600"/>
            <a:ext cx="2509838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D:\Documents and Settings\michael.a.JAMES2\Desktop\Iraq Documents\Iraq Trip Information\2006 Pictures\TQ Airfield\Cal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267200"/>
            <a:ext cx="2590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D:\Documents and Settings\michael.a.JAMES2\Desktop\Iraq Documents\Iraq Trip Information\2006 Pictures\Discrepancy pics\Dscn034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438400"/>
            <a:ext cx="259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3506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975" y="152400"/>
            <a:ext cx="7769225" cy="658812"/>
          </a:xfrm>
        </p:spPr>
        <p:txBody>
          <a:bodyPr/>
          <a:lstStyle/>
          <a:p>
            <a:r>
              <a:rPr lang="en-US" sz="3600" i="0" dirty="0" smtClean="0">
                <a:latin typeface="Arial"/>
                <a:cs typeface="Arial"/>
              </a:rPr>
              <a:t>STORAGE CONSIDERATIONS</a:t>
            </a:r>
            <a:endParaRPr lang="en-US" sz="3600" i="0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175" y="1066800"/>
            <a:ext cx="8683625" cy="54864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Arial" charset="0"/>
              <a:buChar char="•"/>
            </a:pPr>
            <a:r>
              <a:rPr lang="en-US" altLang="en-US" dirty="0" smtClean="0">
                <a:solidFill>
                  <a:srgbClr val="000000"/>
                </a:solidFill>
              </a:rPr>
              <a:t>Important </a:t>
            </a:r>
            <a:r>
              <a:rPr lang="en-US" altLang="en-US" dirty="0">
                <a:solidFill>
                  <a:srgbClr val="000000"/>
                </a:solidFill>
              </a:rPr>
              <a:t>Safety </a:t>
            </a:r>
            <a:r>
              <a:rPr lang="en-US" altLang="en-US" dirty="0" smtClean="0">
                <a:solidFill>
                  <a:srgbClr val="000000"/>
                </a:solidFill>
              </a:rPr>
              <a:t>Considerations</a:t>
            </a: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dirty="0">
              <a:solidFill>
                <a:srgbClr val="000000"/>
              </a:solidFill>
            </a:endParaRPr>
          </a:p>
          <a:p>
            <a:pPr lvl="1" eaLnBrk="1" hangingPunct="1">
              <a:spcBef>
                <a:spcPct val="0"/>
              </a:spcBef>
              <a:buFont typeface="Arial" charset="0"/>
              <a:buChar char="–"/>
            </a:pPr>
            <a:r>
              <a:rPr lang="en-US" altLang="en-US" dirty="0">
                <a:solidFill>
                  <a:srgbClr val="000000"/>
                </a:solidFill>
              </a:rPr>
              <a:t> At a minimum meet </a:t>
            </a:r>
            <a:r>
              <a:rPr lang="en-US" altLang="en-US" dirty="0" smtClean="0">
                <a:solidFill>
                  <a:srgbClr val="000000"/>
                </a:solidFill>
              </a:rPr>
              <a:t>intermagazine distance (IMD) </a:t>
            </a:r>
            <a:r>
              <a:rPr lang="en-US" altLang="en-US" dirty="0">
                <a:solidFill>
                  <a:srgbClr val="000000"/>
                </a:solidFill>
              </a:rPr>
              <a:t>(K11)</a:t>
            </a:r>
          </a:p>
          <a:p>
            <a:pPr lvl="1" eaLnBrk="1" hangingPunct="1">
              <a:spcBef>
                <a:spcPct val="0"/>
              </a:spcBef>
              <a:buFont typeface="Arial" charset="0"/>
              <a:buChar char="–"/>
            </a:pPr>
            <a:r>
              <a:rPr lang="en-US" altLang="en-US" dirty="0">
                <a:solidFill>
                  <a:srgbClr val="000000"/>
                </a:solidFill>
              </a:rPr>
              <a:t> Attempt to meet compatibility</a:t>
            </a:r>
          </a:p>
          <a:p>
            <a:pPr lvl="1" eaLnBrk="1" hangingPunct="1">
              <a:spcBef>
                <a:spcPct val="0"/>
              </a:spcBef>
              <a:buFont typeface="Arial" charset="0"/>
              <a:buChar char="–"/>
            </a:pPr>
            <a:r>
              <a:rPr lang="en-US" altLang="en-US" dirty="0">
                <a:solidFill>
                  <a:srgbClr val="000000"/>
                </a:solidFill>
              </a:rPr>
              <a:t> Limit the amount of </a:t>
            </a:r>
            <a:r>
              <a:rPr lang="en-US" altLang="en-US" dirty="0" smtClean="0">
                <a:solidFill>
                  <a:srgbClr val="000000"/>
                </a:solidFill>
              </a:rPr>
              <a:t>Hazard Class/ Division (HC/D) </a:t>
            </a:r>
            <a:r>
              <a:rPr lang="en-US" altLang="en-US" dirty="0">
                <a:solidFill>
                  <a:srgbClr val="000000"/>
                </a:solidFill>
              </a:rPr>
              <a:t>1.1</a:t>
            </a:r>
          </a:p>
          <a:p>
            <a:pPr lvl="1" eaLnBrk="1" hangingPunct="1">
              <a:spcBef>
                <a:spcPct val="0"/>
              </a:spcBef>
              <a:buFont typeface="Arial" charset="0"/>
              <a:buChar char="–"/>
            </a:pPr>
            <a:r>
              <a:rPr lang="en-US" altLang="en-US" dirty="0">
                <a:solidFill>
                  <a:srgbClr val="000000"/>
                </a:solidFill>
              </a:rPr>
              <a:t> Place less sensitive and unoccupied structures near storage areas</a:t>
            </a:r>
          </a:p>
          <a:p>
            <a:pPr lvl="1" eaLnBrk="1" hangingPunct="1">
              <a:spcBef>
                <a:spcPct val="0"/>
              </a:spcBef>
              <a:buFont typeface="Arial" charset="0"/>
              <a:buChar char="–"/>
            </a:pPr>
            <a:r>
              <a:rPr lang="en-US" altLang="en-US" dirty="0">
                <a:solidFill>
                  <a:srgbClr val="000000"/>
                </a:solidFill>
              </a:rPr>
              <a:t> Keep a close watch on excess/unserviceable/foreign stocks</a:t>
            </a:r>
          </a:p>
          <a:p>
            <a:pPr lvl="1" eaLnBrk="1" hangingPunct="1">
              <a:spcBef>
                <a:spcPct val="0"/>
              </a:spcBef>
              <a:buFont typeface="Arial" charset="0"/>
              <a:buChar char="–"/>
            </a:pPr>
            <a:r>
              <a:rPr lang="en-US" altLang="en-US" dirty="0">
                <a:solidFill>
                  <a:srgbClr val="000000"/>
                </a:solidFill>
              </a:rPr>
              <a:t> Use barricades</a:t>
            </a:r>
          </a:p>
          <a:p>
            <a:pPr lvl="1" eaLnBrk="1" hangingPunct="1">
              <a:spcBef>
                <a:spcPct val="0"/>
              </a:spcBef>
              <a:buFont typeface="Arial" charset="0"/>
              <a:buChar char="–"/>
            </a:pPr>
            <a:r>
              <a:rPr lang="en-US" altLang="en-US" dirty="0">
                <a:solidFill>
                  <a:srgbClr val="000000"/>
                </a:solidFill>
              </a:rPr>
              <a:t> Ground containers</a:t>
            </a:r>
          </a:p>
          <a:p>
            <a:pPr lvl="1" eaLnBrk="1" hangingPunct="1">
              <a:spcBef>
                <a:spcPct val="0"/>
              </a:spcBef>
              <a:buFont typeface="Arial" charset="0"/>
              <a:buChar char="–"/>
            </a:pPr>
            <a:endParaRPr lang="en-US" alt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 smtClean="0">
              <a:latin typeface="Arial"/>
              <a:cs typeface="Arial"/>
            </a:endParaRPr>
          </a:p>
          <a:p>
            <a:pPr lvl="1"/>
            <a:endParaRPr lang="en-US" dirty="0" smtClean="0">
              <a:latin typeface="Arial"/>
              <a:cs typeface="Arial"/>
            </a:endParaRPr>
          </a:p>
          <a:p>
            <a:endParaRPr lang="en-US" dirty="0" smtClean="0">
              <a:latin typeface="Arial"/>
              <a:cs typeface="Arial"/>
            </a:endParaRPr>
          </a:p>
          <a:p>
            <a:endParaRPr lang="en-US" dirty="0" smtClean="0">
              <a:latin typeface="Arial"/>
              <a:cs typeface="Arial"/>
            </a:endParaRPr>
          </a:p>
          <a:p>
            <a:endParaRPr lang="en-US" dirty="0" smtClean="0">
              <a:latin typeface="Arial"/>
              <a:cs typeface="Arial"/>
            </a:endParaRPr>
          </a:p>
          <a:p>
            <a:endParaRPr lang="en-US" dirty="0" smtClean="0">
              <a:latin typeface="Arial"/>
              <a:cs typeface="Arial"/>
            </a:endParaRPr>
          </a:p>
          <a:p>
            <a:endParaRPr lang="en-US" dirty="0" smtClean="0">
              <a:latin typeface="Arial"/>
              <a:cs typeface="Arial"/>
            </a:endParaRPr>
          </a:p>
          <a:p>
            <a:endParaRPr lang="en-US" dirty="0" smtClean="0">
              <a:latin typeface="Arial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858000" y="6245225"/>
            <a:ext cx="2133600" cy="476250"/>
          </a:xfrm>
        </p:spPr>
        <p:txBody>
          <a:bodyPr/>
          <a:lstStyle/>
          <a:p>
            <a:pPr algn="r"/>
            <a:fld id="{82EAE198-3D47-454E-89A1-9081FF46F0DC}" type="slidenum">
              <a:rPr lang="en-US" smtClean="0"/>
              <a:pPr algn="r"/>
              <a:t>3</a:t>
            </a:fld>
            <a:endParaRPr lang="en-US" dirty="0"/>
          </a:p>
        </p:txBody>
      </p:sp>
      <p:pic>
        <p:nvPicPr>
          <p:cNvPr id="6" name="Picture 28" descr="C:\Users\steve.mellinger\Desktop\COBRA GOLD 2015\CG 15 and CG 16 Logos\CG16 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749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7402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i="0" dirty="0" smtClean="0">
                <a:latin typeface="Arial"/>
                <a:cs typeface="Arial"/>
              </a:rPr>
              <a:t>STORAGE CONSIDERATIONS</a:t>
            </a:r>
            <a:endParaRPr lang="en-US" sz="3600" i="0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175" y="1066800"/>
            <a:ext cx="8683625" cy="5486400"/>
          </a:xfrm>
        </p:spPr>
        <p:txBody>
          <a:bodyPr/>
          <a:lstStyle/>
          <a:p>
            <a:pPr marL="457200" lvl="1" indent="0">
              <a:buNone/>
            </a:pPr>
            <a:endParaRPr lang="en-US" dirty="0"/>
          </a:p>
          <a:p>
            <a:pPr eaLnBrk="1" hangingPunct="1">
              <a:spcBef>
                <a:spcPct val="0"/>
              </a:spcBef>
              <a:buFont typeface="Arial" charset="0"/>
              <a:buChar char="•"/>
            </a:pPr>
            <a:r>
              <a:rPr lang="en-US" altLang="en-US" dirty="0">
                <a:solidFill>
                  <a:srgbClr val="000000"/>
                </a:solidFill>
              </a:rPr>
              <a:t>Common Storage </a:t>
            </a:r>
            <a:r>
              <a:rPr lang="en-US" altLang="en-US" dirty="0" smtClean="0">
                <a:solidFill>
                  <a:srgbClr val="000000"/>
                </a:solidFill>
              </a:rPr>
              <a:t>Practices</a:t>
            </a:r>
          </a:p>
          <a:p>
            <a:pPr marL="0" indent="0" eaLnBrk="1" hangingPunct="1">
              <a:spcBef>
                <a:spcPct val="0"/>
              </a:spcBef>
              <a:buNone/>
            </a:pPr>
            <a:endParaRPr lang="en-US" altLang="en-US" dirty="0">
              <a:solidFill>
                <a:srgbClr val="000000"/>
              </a:solidFill>
            </a:endParaRPr>
          </a:p>
          <a:p>
            <a:pPr lvl="1" eaLnBrk="1" hangingPunct="1">
              <a:spcBef>
                <a:spcPct val="0"/>
              </a:spcBef>
              <a:buFont typeface="Arial" charset="0"/>
              <a:buChar char="–"/>
            </a:pPr>
            <a:r>
              <a:rPr lang="en-US" altLang="en-US" dirty="0">
                <a:solidFill>
                  <a:srgbClr val="000000"/>
                </a:solidFill>
              </a:rPr>
              <a:t> Maintain an inspection aisle between rows</a:t>
            </a:r>
          </a:p>
          <a:p>
            <a:pPr lvl="1" eaLnBrk="1" hangingPunct="1">
              <a:spcBef>
                <a:spcPct val="0"/>
              </a:spcBef>
              <a:buFont typeface="Arial" charset="0"/>
              <a:buChar char="–"/>
            </a:pPr>
            <a:r>
              <a:rPr lang="en-US" altLang="en-US" dirty="0">
                <a:solidFill>
                  <a:srgbClr val="000000"/>
                </a:solidFill>
              </a:rPr>
              <a:t> Stacks should not be higher than the barricade or crush the </a:t>
            </a:r>
            <a:r>
              <a:rPr lang="en-US" altLang="en-US" dirty="0" smtClean="0">
                <a:solidFill>
                  <a:srgbClr val="000000"/>
                </a:solidFill>
              </a:rPr>
              <a:t>  </a:t>
            </a:r>
          </a:p>
          <a:p>
            <a:pPr marL="457200" lvl="1" indent="0" eaLnBrk="1" hangingPunct="1">
              <a:spcBef>
                <a:spcPct val="0"/>
              </a:spcBef>
              <a:buNone/>
            </a:pPr>
            <a:r>
              <a:rPr lang="en-US" altLang="en-US" dirty="0" smtClean="0">
                <a:solidFill>
                  <a:srgbClr val="000000"/>
                </a:solidFill>
              </a:rPr>
              <a:t>lower </a:t>
            </a:r>
            <a:r>
              <a:rPr lang="en-US" altLang="en-US" dirty="0">
                <a:solidFill>
                  <a:srgbClr val="000000"/>
                </a:solidFill>
              </a:rPr>
              <a:t>pallets</a:t>
            </a:r>
          </a:p>
          <a:p>
            <a:pPr lvl="1" eaLnBrk="1" hangingPunct="1">
              <a:spcBef>
                <a:spcPct val="0"/>
              </a:spcBef>
              <a:buFont typeface="Arial" charset="0"/>
              <a:buChar char="–"/>
            </a:pPr>
            <a:r>
              <a:rPr lang="en-US" altLang="en-US" dirty="0">
                <a:solidFill>
                  <a:srgbClr val="000000"/>
                </a:solidFill>
              </a:rPr>
              <a:t> Ensure there is enough spacing to allow the forklift </a:t>
            </a:r>
            <a:r>
              <a:rPr lang="en-US" altLang="en-US" dirty="0" smtClean="0">
                <a:solidFill>
                  <a:srgbClr val="000000"/>
                </a:solidFill>
              </a:rPr>
              <a:t>to</a:t>
            </a:r>
          </a:p>
          <a:p>
            <a:pPr marL="457200" lvl="1" indent="0" eaLnBrk="1" hangingPunct="1">
              <a:spcBef>
                <a:spcPct val="0"/>
              </a:spcBef>
              <a:buNone/>
            </a:pPr>
            <a:r>
              <a:rPr lang="en-US" altLang="en-US" dirty="0" smtClean="0">
                <a:solidFill>
                  <a:srgbClr val="000000"/>
                </a:solidFill>
              </a:rPr>
              <a:t>maneuver</a:t>
            </a:r>
            <a:endParaRPr lang="en-US" altLang="en-US" dirty="0">
              <a:solidFill>
                <a:srgbClr val="000000"/>
              </a:solidFill>
            </a:endParaRPr>
          </a:p>
          <a:p>
            <a:pPr lvl="1" eaLnBrk="1" hangingPunct="1">
              <a:spcBef>
                <a:spcPct val="0"/>
              </a:spcBef>
              <a:buFont typeface="Arial" charset="0"/>
              <a:buChar char="–"/>
            </a:pPr>
            <a:r>
              <a:rPr lang="en-US" altLang="en-US" dirty="0">
                <a:solidFill>
                  <a:srgbClr val="000000"/>
                </a:solidFill>
              </a:rPr>
              <a:t> First in first out should be considered</a:t>
            </a:r>
          </a:p>
          <a:p>
            <a:pPr lvl="1" eaLnBrk="1" hangingPunct="1">
              <a:spcBef>
                <a:spcPct val="0"/>
              </a:spcBef>
              <a:buFont typeface="Arial" charset="0"/>
              <a:buChar char="–"/>
            </a:pPr>
            <a:r>
              <a:rPr lang="en-US" altLang="en-US" dirty="0">
                <a:solidFill>
                  <a:srgbClr val="000000"/>
                </a:solidFill>
              </a:rPr>
              <a:t> Maintain original packaging</a:t>
            </a:r>
          </a:p>
          <a:p>
            <a:pPr lvl="1" eaLnBrk="1" hangingPunct="1">
              <a:spcBef>
                <a:spcPct val="0"/>
              </a:spcBef>
              <a:buFont typeface="Arial" charset="0"/>
              <a:buChar char="–"/>
            </a:pPr>
            <a:r>
              <a:rPr lang="en-US" altLang="en-US" dirty="0">
                <a:solidFill>
                  <a:srgbClr val="000000"/>
                </a:solidFill>
              </a:rPr>
              <a:t> Excess dunnage not being accumulated</a:t>
            </a:r>
          </a:p>
          <a:p>
            <a:pPr lvl="1" eaLnBrk="1" hangingPunct="1">
              <a:spcBef>
                <a:spcPct val="0"/>
              </a:spcBef>
              <a:buFont typeface="Arial" charset="0"/>
              <a:buChar char="–"/>
            </a:pPr>
            <a:r>
              <a:rPr lang="en-US" altLang="en-US" dirty="0">
                <a:solidFill>
                  <a:srgbClr val="000000"/>
                </a:solidFill>
              </a:rPr>
              <a:t> Keep stocks from sitting on the ground </a:t>
            </a:r>
          </a:p>
          <a:p>
            <a:pPr>
              <a:buFont typeface="Arial" pitchFamily="34" charset="0"/>
              <a:buChar char="•"/>
            </a:pPr>
            <a:r>
              <a:rPr lang="en-US" altLang="en-US" dirty="0">
                <a:solidFill>
                  <a:srgbClr val="000000"/>
                </a:solidFill>
              </a:rPr>
              <a:t> Stocks in </a:t>
            </a:r>
            <a:r>
              <a:rPr lang="en-US" dirty="0"/>
              <a:t>Military-Owned Demountable </a:t>
            </a:r>
            <a:r>
              <a:rPr lang="en-US" dirty="0" smtClean="0"/>
              <a:t>Containers (</a:t>
            </a:r>
            <a:r>
              <a:rPr lang="en-US" altLang="en-US" dirty="0" smtClean="0">
                <a:solidFill>
                  <a:srgbClr val="000000"/>
                </a:solidFill>
              </a:rPr>
              <a:t>MILVANS) </a:t>
            </a:r>
            <a:r>
              <a:rPr lang="en-US" altLang="en-US" dirty="0" smtClean="0">
                <a:solidFill>
                  <a:srgbClr val="000000"/>
                </a:solidFill>
              </a:rPr>
              <a:t>   should </a:t>
            </a:r>
            <a:r>
              <a:rPr lang="en-US" altLang="en-US" dirty="0">
                <a:solidFill>
                  <a:srgbClr val="000000"/>
                </a:solidFill>
              </a:rPr>
              <a:t>be aired out in hot environments</a:t>
            </a:r>
          </a:p>
          <a:p>
            <a:pPr lvl="1" eaLnBrk="1" hangingPunct="1">
              <a:spcBef>
                <a:spcPct val="0"/>
              </a:spcBef>
              <a:buFont typeface="Arial" charset="0"/>
              <a:buChar char="–"/>
            </a:pPr>
            <a:r>
              <a:rPr lang="en-US" altLang="en-US" dirty="0">
                <a:solidFill>
                  <a:srgbClr val="000000"/>
                </a:solidFill>
              </a:rPr>
              <a:t> Keep stocks dry.  Tarps can be used but must be </a:t>
            </a:r>
            <a:r>
              <a:rPr lang="en-US" altLang="en-US" dirty="0" smtClean="0">
                <a:solidFill>
                  <a:srgbClr val="000000"/>
                </a:solidFill>
              </a:rPr>
              <a:t>supported</a:t>
            </a:r>
          </a:p>
          <a:p>
            <a:pPr marL="457200" lvl="1" indent="0" eaLnBrk="1" hangingPunct="1">
              <a:spcBef>
                <a:spcPct val="0"/>
              </a:spcBef>
              <a:buNone/>
            </a:pPr>
            <a:r>
              <a:rPr lang="en-US" altLang="en-US" dirty="0" smtClean="0">
                <a:solidFill>
                  <a:srgbClr val="000000"/>
                </a:solidFill>
              </a:rPr>
              <a:t>above </a:t>
            </a:r>
            <a:r>
              <a:rPr lang="en-US" altLang="en-US" dirty="0">
                <a:solidFill>
                  <a:srgbClr val="000000"/>
                </a:solidFill>
              </a:rPr>
              <a:t>the  </a:t>
            </a:r>
            <a:r>
              <a:rPr lang="en-US" altLang="en-US" dirty="0" smtClean="0">
                <a:solidFill>
                  <a:srgbClr val="000000"/>
                </a:solidFill>
              </a:rPr>
              <a:t>ammunition </a:t>
            </a:r>
            <a:r>
              <a:rPr lang="en-US" altLang="en-US" dirty="0">
                <a:solidFill>
                  <a:srgbClr val="000000"/>
                </a:solidFill>
              </a:rPr>
              <a:t>(12 </a:t>
            </a:r>
            <a:r>
              <a:rPr lang="en-US" altLang="en-US" dirty="0" smtClean="0">
                <a:solidFill>
                  <a:srgbClr val="000000"/>
                </a:solidFill>
              </a:rPr>
              <a:t>inches/30.48centimeters)  </a:t>
            </a:r>
            <a:r>
              <a:rPr lang="en-US" altLang="en-US" dirty="0">
                <a:solidFill>
                  <a:srgbClr val="000000"/>
                </a:solidFill>
              </a:rPr>
              <a:t>and open on the sides</a:t>
            </a:r>
          </a:p>
          <a:p>
            <a:pPr lvl="1" eaLnBrk="1" hangingPunct="1">
              <a:spcBef>
                <a:spcPct val="0"/>
              </a:spcBef>
              <a:buFont typeface="Arial" charset="0"/>
              <a:buChar char="–"/>
            </a:pPr>
            <a:r>
              <a:rPr lang="en-US" altLang="en-US" dirty="0">
                <a:solidFill>
                  <a:srgbClr val="000000"/>
                </a:solidFill>
              </a:rPr>
              <a:t> Housekeeping</a:t>
            </a:r>
          </a:p>
          <a:p>
            <a:pPr lvl="1"/>
            <a:endParaRPr lang="en-US" dirty="0" smtClean="0">
              <a:latin typeface="Arial"/>
              <a:cs typeface="Arial"/>
            </a:endParaRPr>
          </a:p>
          <a:p>
            <a:pPr lvl="1"/>
            <a:endParaRPr lang="en-US" dirty="0" smtClean="0">
              <a:latin typeface="Arial"/>
              <a:cs typeface="Arial"/>
            </a:endParaRPr>
          </a:p>
          <a:p>
            <a:endParaRPr lang="en-US" dirty="0" smtClean="0">
              <a:latin typeface="Arial"/>
              <a:cs typeface="Arial"/>
            </a:endParaRPr>
          </a:p>
          <a:p>
            <a:endParaRPr lang="en-US" dirty="0" smtClean="0">
              <a:latin typeface="Arial"/>
              <a:cs typeface="Arial"/>
            </a:endParaRPr>
          </a:p>
          <a:p>
            <a:endParaRPr lang="en-US" dirty="0" smtClean="0">
              <a:latin typeface="Arial"/>
              <a:cs typeface="Arial"/>
            </a:endParaRPr>
          </a:p>
          <a:p>
            <a:endParaRPr lang="en-US" dirty="0" smtClean="0">
              <a:latin typeface="Arial"/>
              <a:cs typeface="Arial"/>
            </a:endParaRPr>
          </a:p>
          <a:p>
            <a:endParaRPr lang="en-US" dirty="0" smtClean="0">
              <a:latin typeface="Arial"/>
              <a:cs typeface="Arial"/>
            </a:endParaRPr>
          </a:p>
          <a:p>
            <a:endParaRPr lang="en-US" dirty="0" smtClean="0">
              <a:latin typeface="Arial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858000" y="6245225"/>
            <a:ext cx="2133600" cy="476250"/>
          </a:xfrm>
        </p:spPr>
        <p:txBody>
          <a:bodyPr/>
          <a:lstStyle/>
          <a:p>
            <a:pPr algn="r"/>
            <a:fld id="{82EAE198-3D47-454E-89A1-9081FF46F0DC}" type="slidenum">
              <a:rPr lang="en-US" smtClean="0"/>
              <a:pPr algn="r"/>
              <a:t>4</a:t>
            </a:fld>
            <a:endParaRPr lang="en-US" dirty="0"/>
          </a:p>
        </p:txBody>
      </p:sp>
      <p:pic>
        <p:nvPicPr>
          <p:cNvPr id="6" name="Picture 28" descr="C:\Users\steve.mellinger\Desktop\COBRA GOLD 2015\CG 15 and CG 16 Logos\CG16 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749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0424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1" y="228600"/>
            <a:ext cx="8762999" cy="658812"/>
          </a:xfrm>
        </p:spPr>
        <p:txBody>
          <a:bodyPr/>
          <a:lstStyle/>
          <a:p>
            <a:r>
              <a:rPr lang="en-US" i="0" dirty="0" smtClean="0">
                <a:latin typeface="Arial"/>
                <a:cs typeface="Arial"/>
              </a:rPr>
              <a:t>AMMO STORAGE AREA COMPONENTS</a:t>
            </a:r>
            <a:endParaRPr lang="en-US" i="0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052" y="1066800"/>
            <a:ext cx="8683625" cy="5257800"/>
          </a:xfrm>
        </p:spPr>
        <p:txBody>
          <a:bodyPr/>
          <a:lstStyle/>
          <a:p>
            <a:pPr marL="0" indent="0">
              <a:buNone/>
            </a:pPr>
            <a:endParaRPr lang="en-US" sz="800" dirty="0" smtClean="0">
              <a:cs typeface="Arial"/>
            </a:endParaRPr>
          </a:p>
          <a:p>
            <a:pPr marL="0" lvl="2" indent="0">
              <a:buNone/>
              <a:tabLst>
                <a:tab pos="514350" algn="l"/>
              </a:tabLst>
            </a:pPr>
            <a:r>
              <a:rPr lang="en-US" altLang="en-US" dirty="0" smtClean="0">
                <a:solidFill>
                  <a:srgbClr val="000000"/>
                </a:solidFill>
              </a:rPr>
              <a:t>Typical </a:t>
            </a:r>
            <a:r>
              <a:rPr lang="en-US" altLang="en-US" dirty="0">
                <a:solidFill>
                  <a:srgbClr val="000000"/>
                </a:solidFill>
              </a:rPr>
              <a:t>Components of an Ammunition Storage/Operating Area</a:t>
            </a:r>
          </a:p>
          <a:p>
            <a:pPr marL="0" lvl="2" indent="0">
              <a:buNone/>
              <a:tabLst>
                <a:tab pos="514350" algn="l"/>
              </a:tabLst>
            </a:pPr>
            <a:endParaRPr lang="en-US" sz="1800" b="0" dirty="0" smtClean="0">
              <a:cs typeface="Arial"/>
            </a:endParaRPr>
          </a:p>
          <a:p>
            <a:pPr marL="0" lvl="2" indent="0">
              <a:buNone/>
              <a:tabLst>
                <a:tab pos="514350" algn="l"/>
              </a:tabLst>
            </a:pPr>
            <a:r>
              <a:rPr lang="en-US" altLang="en-US" sz="1800" dirty="0">
                <a:solidFill>
                  <a:schemeClr val="bg1"/>
                </a:solidFill>
              </a:rPr>
              <a:t>Ammo Storage </a:t>
            </a:r>
            <a:br>
              <a:rPr lang="en-US" altLang="en-US" sz="1800" dirty="0">
                <a:solidFill>
                  <a:schemeClr val="bg1"/>
                </a:solidFill>
              </a:rPr>
            </a:br>
            <a:r>
              <a:rPr lang="en-US" altLang="en-US" sz="1800" dirty="0">
                <a:solidFill>
                  <a:schemeClr val="bg1"/>
                </a:solidFill>
              </a:rPr>
              <a:t>Area Components</a:t>
            </a:r>
            <a:endParaRPr lang="en-US" sz="1800" dirty="0">
              <a:cs typeface="Arial"/>
            </a:endParaRPr>
          </a:p>
          <a:p>
            <a:pPr marL="0" lvl="2" indent="0">
              <a:buNone/>
              <a:tabLst>
                <a:tab pos="514350" algn="l"/>
              </a:tabLst>
            </a:pPr>
            <a:endParaRPr lang="en-US" sz="1800" dirty="0" smtClean="0">
              <a:cs typeface="Arial"/>
            </a:endParaRPr>
          </a:p>
          <a:p>
            <a:pPr marL="0" lvl="2" indent="0">
              <a:buNone/>
              <a:tabLst>
                <a:tab pos="514350" algn="l"/>
              </a:tabLst>
            </a:pPr>
            <a:endParaRPr lang="en-US" sz="1800" dirty="0">
              <a:cs typeface="Arial"/>
            </a:endParaRPr>
          </a:p>
          <a:p>
            <a:pPr marL="0" lvl="2" indent="0">
              <a:buNone/>
              <a:tabLst>
                <a:tab pos="514350" algn="l"/>
              </a:tabLst>
            </a:pPr>
            <a:endParaRPr lang="en-US" sz="1800" dirty="0" smtClean="0">
              <a:cs typeface="Arial"/>
            </a:endParaRPr>
          </a:p>
          <a:p>
            <a:pPr marL="0" lvl="2" indent="0">
              <a:buNone/>
              <a:tabLst>
                <a:tab pos="514350" algn="l"/>
              </a:tabLst>
            </a:pPr>
            <a:endParaRPr lang="en-US" sz="1800" dirty="0">
              <a:cs typeface="Arial"/>
            </a:endParaRPr>
          </a:p>
          <a:p>
            <a:pPr marL="0" lvl="2" indent="0">
              <a:buNone/>
              <a:tabLst>
                <a:tab pos="514350" algn="l"/>
              </a:tabLst>
            </a:pPr>
            <a:endParaRPr lang="en-US" sz="1800" dirty="0" smtClean="0">
              <a:cs typeface="Arial"/>
            </a:endParaRPr>
          </a:p>
          <a:p>
            <a:pPr marL="0" lvl="2" indent="0">
              <a:buNone/>
              <a:tabLst>
                <a:tab pos="514350" algn="l"/>
              </a:tabLst>
            </a:pPr>
            <a:endParaRPr lang="en-US" sz="1800" dirty="0">
              <a:cs typeface="Arial"/>
            </a:endParaRPr>
          </a:p>
          <a:p>
            <a:pPr marL="0" lvl="2" indent="0">
              <a:buNone/>
              <a:tabLst>
                <a:tab pos="514350" algn="l"/>
              </a:tabLst>
            </a:pPr>
            <a:endParaRPr lang="en-US" sz="1800" dirty="0" smtClean="0">
              <a:cs typeface="Arial"/>
            </a:endParaRPr>
          </a:p>
          <a:p>
            <a:pPr marL="0" lvl="2" indent="0">
              <a:buNone/>
              <a:tabLst>
                <a:tab pos="514350" algn="l"/>
              </a:tabLst>
            </a:pPr>
            <a:endParaRPr lang="en-US" sz="1800" dirty="0">
              <a:cs typeface="Arial"/>
            </a:endParaRPr>
          </a:p>
          <a:p>
            <a:pPr marL="0" lvl="2" indent="0">
              <a:buNone/>
              <a:tabLst>
                <a:tab pos="514350" algn="l"/>
              </a:tabLst>
            </a:pPr>
            <a:endParaRPr lang="en-US" sz="1800" dirty="0" smtClean="0">
              <a:cs typeface="Arial"/>
            </a:endParaRPr>
          </a:p>
          <a:p>
            <a:pPr marL="0" lvl="2" indent="0">
              <a:buNone/>
              <a:tabLst>
                <a:tab pos="514350" algn="l"/>
              </a:tabLst>
            </a:pPr>
            <a:endParaRPr lang="en-US" sz="1600" dirty="0" smtClean="0">
              <a:cs typeface="Arial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34200" y="6381750"/>
            <a:ext cx="2133600" cy="476250"/>
          </a:xfrm>
        </p:spPr>
        <p:txBody>
          <a:bodyPr/>
          <a:lstStyle/>
          <a:p>
            <a:pPr algn="r"/>
            <a:fld id="{82EAE198-3D47-454E-89A1-9081FF46F0DC}" type="slidenum">
              <a:rPr lang="en-US" smtClean="0"/>
              <a:pPr algn="r"/>
              <a:t>5</a:t>
            </a:fld>
            <a:endParaRPr lang="en-US" dirty="0"/>
          </a:p>
        </p:txBody>
      </p:sp>
      <p:pic>
        <p:nvPicPr>
          <p:cNvPr id="7" name="Picture 28" descr="C:\Users\steve.mellinger\Desktop\COBRA GOLD 2015\CG 15 and CG 16 Logos\CG16 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749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7200" y="2057400"/>
            <a:ext cx="4038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en-US" u="sng" kern="0" dirty="0" smtClean="0"/>
              <a:t>Ammunition Storage Area</a:t>
            </a:r>
            <a:r>
              <a:rPr lang="en-US" altLang="en-US" kern="0" dirty="0" smtClean="0"/>
              <a:t>		</a:t>
            </a:r>
          </a:p>
          <a:p>
            <a:r>
              <a:rPr lang="en-US" altLang="en-US" sz="1800" kern="0" dirty="0" smtClean="0"/>
              <a:t>Field Office</a:t>
            </a:r>
          </a:p>
          <a:p>
            <a:r>
              <a:rPr lang="en-US" altLang="en-US" sz="1800" kern="0" dirty="0" smtClean="0"/>
              <a:t>Storage cells</a:t>
            </a:r>
          </a:p>
          <a:p>
            <a:r>
              <a:rPr lang="en-US" altLang="en-US" sz="1800" kern="0" dirty="0" smtClean="0"/>
              <a:t>Segregation Area</a:t>
            </a:r>
          </a:p>
          <a:p>
            <a:r>
              <a:rPr lang="en-US" altLang="en-US" sz="1800" kern="0" dirty="0" smtClean="0"/>
              <a:t>Truck Holding Area</a:t>
            </a:r>
          </a:p>
          <a:p>
            <a:r>
              <a:rPr lang="en-US" altLang="en-US" sz="1800" kern="0" dirty="0" smtClean="0"/>
              <a:t>Captured Enemy Ammunition Storage Area</a:t>
            </a:r>
          </a:p>
          <a:p>
            <a:r>
              <a:rPr lang="en-US" altLang="en-US" sz="1800" kern="0" dirty="0" smtClean="0"/>
              <a:t>Ammunition Staging Area</a:t>
            </a:r>
          </a:p>
          <a:p>
            <a:r>
              <a:rPr lang="en-US" altLang="en-US" sz="1800" kern="0" dirty="0" smtClean="0"/>
              <a:t>Sling Out Area</a:t>
            </a:r>
          </a:p>
        </p:txBody>
      </p:sp>
      <p:sp>
        <p:nvSpPr>
          <p:cNvPr id="8" name="Content Placeholder 3"/>
          <p:cNvSpPr txBox="1">
            <a:spLocks/>
          </p:cNvSpPr>
          <p:nvPr/>
        </p:nvSpPr>
        <p:spPr bwMode="auto">
          <a:xfrm>
            <a:off x="4648200" y="2108200"/>
            <a:ext cx="426720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en-US" u="sng" kern="0" dirty="0" smtClean="0"/>
              <a:t>Aviation Ordnance Storage Area</a:t>
            </a:r>
          </a:p>
          <a:p>
            <a:pPr>
              <a:buFontTx/>
              <a:buNone/>
            </a:pPr>
            <a:endParaRPr lang="en-US" altLang="en-US" kern="0" dirty="0" smtClean="0"/>
          </a:p>
          <a:p>
            <a:r>
              <a:rPr lang="en-US" altLang="en-US" sz="1800" kern="0" dirty="0" smtClean="0"/>
              <a:t>Field Office</a:t>
            </a:r>
          </a:p>
          <a:p>
            <a:r>
              <a:rPr lang="en-US" altLang="en-US" sz="1800" kern="0" dirty="0" smtClean="0"/>
              <a:t>Storage cells</a:t>
            </a:r>
          </a:p>
          <a:p>
            <a:r>
              <a:rPr lang="en-US" altLang="en-US" sz="1800" kern="0" dirty="0" smtClean="0"/>
              <a:t>Segregation Area</a:t>
            </a:r>
          </a:p>
          <a:p>
            <a:r>
              <a:rPr lang="en-US" altLang="en-US" sz="1800" kern="0" dirty="0" smtClean="0"/>
              <a:t>Truck Holding Area</a:t>
            </a:r>
          </a:p>
          <a:p>
            <a:r>
              <a:rPr lang="en-US" altLang="en-US" sz="1800" kern="0" dirty="0" smtClean="0"/>
              <a:t>Captured Enemy Ammunition Storage Area</a:t>
            </a:r>
          </a:p>
          <a:p>
            <a:r>
              <a:rPr lang="en-US" altLang="en-US" sz="1800" kern="0" dirty="0" smtClean="0"/>
              <a:t>Ordnance Staging Area</a:t>
            </a:r>
          </a:p>
          <a:p>
            <a:r>
              <a:rPr lang="en-US" altLang="en-US" sz="1800" kern="0" dirty="0" smtClean="0"/>
              <a:t>Ordnance Build Up Area</a:t>
            </a:r>
          </a:p>
          <a:p>
            <a:endParaRPr lang="en-US" altLang="en-US" b="0" kern="0" dirty="0" smtClean="0"/>
          </a:p>
        </p:txBody>
      </p:sp>
    </p:spTree>
    <p:extLst>
      <p:ext uri="{BB962C8B-B14F-4D97-AF65-F5344CB8AC3E}">
        <p14:creationId xmlns:p14="http://schemas.microsoft.com/office/powerpoint/2010/main" val="1953517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990600"/>
            <a:ext cx="7772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indent="0">
              <a:buNone/>
              <a:tabLst>
                <a:tab pos="514350" algn="l"/>
              </a:tabLst>
            </a:pPr>
            <a:endParaRPr lang="en-US" sz="1600" b="1" dirty="0"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0600" y="115669"/>
            <a:ext cx="769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1" dirty="0" smtClean="0">
                <a:latin typeface="Arial"/>
                <a:cs typeface="Arial"/>
              </a:rPr>
              <a:t>             </a:t>
            </a:r>
            <a:r>
              <a:rPr lang="en-US" sz="3600" b="1" dirty="0" smtClean="0">
                <a:latin typeface="Arial"/>
                <a:cs typeface="Arial"/>
              </a:rPr>
              <a:t>STORAGE AREA </a:t>
            </a:r>
            <a:endParaRPr lang="en-US" sz="3600" b="1" dirty="0"/>
          </a:p>
        </p:txBody>
      </p:sp>
      <p:pic>
        <p:nvPicPr>
          <p:cNvPr id="4" name="Picture 28" descr="C:\Users\steve.mellinger\Desktop\COBRA GOLD 2015\CG 15 and CG 16 Logos\CG16 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749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4800" y="1215509"/>
            <a:ext cx="861060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n-US" altLang="en-US" dirty="0" smtClean="0">
                <a:solidFill>
                  <a:srgbClr val="000000"/>
                </a:solidFill>
              </a:rPr>
              <a:t> </a:t>
            </a:r>
            <a:r>
              <a:rPr lang="en-US" altLang="en-US" sz="1800" b="1" dirty="0" smtClean="0">
                <a:solidFill>
                  <a:srgbClr val="000000"/>
                </a:solidFill>
              </a:rPr>
              <a:t>When </a:t>
            </a:r>
            <a:r>
              <a:rPr lang="en-US" altLang="en-US" sz="1800" b="1" dirty="0">
                <a:solidFill>
                  <a:srgbClr val="000000"/>
                </a:solidFill>
              </a:rPr>
              <a:t>selecting a site consider the following</a:t>
            </a:r>
            <a:r>
              <a:rPr lang="en-US" altLang="en-US" sz="1800" b="1" dirty="0" smtClean="0">
                <a:solidFill>
                  <a:srgbClr val="000000"/>
                </a:solidFill>
              </a:rPr>
              <a:t>:</a:t>
            </a:r>
          </a:p>
          <a:p>
            <a:pPr lvl="1">
              <a:buFont typeface="Arial" charset="0"/>
              <a:buChar char="–"/>
            </a:pPr>
            <a:r>
              <a:rPr lang="en-US" altLang="en-US" sz="1800" b="1" dirty="0" smtClean="0">
                <a:solidFill>
                  <a:srgbClr val="000000"/>
                </a:solidFill>
              </a:rPr>
              <a:t> </a:t>
            </a:r>
            <a:r>
              <a:rPr lang="en-US" altLang="en-US" sz="1800" b="1" dirty="0">
                <a:solidFill>
                  <a:srgbClr val="000000"/>
                </a:solidFill>
              </a:rPr>
              <a:t>Site selected should have good all-weather characteristics</a:t>
            </a:r>
          </a:p>
          <a:p>
            <a:pPr lvl="1">
              <a:buFont typeface="Arial" charset="0"/>
              <a:buChar char="–"/>
            </a:pPr>
            <a:r>
              <a:rPr lang="en-US" altLang="en-US" sz="1800" b="1" dirty="0">
                <a:solidFill>
                  <a:srgbClr val="000000"/>
                </a:solidFill>
              </a:rPr>
              <a:t> Storage areas must be adequately drained. Ammunition and explosives </a:t>
            </a:r>
            <a:r>
              <a:rPr lang="en-US" altLang="en-US" sz="1800" b="1" dirty="0" smtClean="0">
                <a:solidFill>
                  <a:srgbClr val="000000"/>
                </a:solidFill>
              </a:rPr>
              <a:t>should </a:t>
            </a:r>
            <a:r>
              <a:rPr lang="en-US" altLang="en-US" sz="1800" b="1" dirty="0">
                <a:solidFill>
                  <a:srgbClr val="000000"/>
                </a:solidFill>
              </a:rPr>
              <a:t>not be placed or stored in low areas </a:t>
            </a:r>
          </a:p>
          <a:p>
            <a:pPr lvl="1">
              <a:buFont typeface="Arial" charset="0"/>
              <a:buChar char="–"/>
            </a:pPr>
            <a:r>
              <a:rPr lang="en-US" altLang="en-US" sz="1800" b="1" dirty="0">
                <a:solidFill>
                  <a:srgbClr val="000000"/>
                </a:solidFill>
              </a:rPr>
              <a:t> Sufficiently level to facilitate operations </a:t>
            </a:r>
          </a:p>
          <a:p>
            <a:pPr lvl="1">
              <a:buFont typeface="Arial" charset="0"/>
              <a:buChar char="–"/>
            </a:pPr>
            <a:r>
              <a:rPr lang="en-US" altLang="en-US" sz="1800" b="1" dirty="0">
                <a:solidFill>
                  <a:srgbClr val="000000"/>
                </a:solidFill>
              </a:rPr>
              <a:t> Take advantage of natural cover or protection </a:t>
            </a:r>
          </a:p>
          <a:p>
            <a:pPr lvl="2">
              <a:buFont typeface="Arial" charset="0"/>
              <a:buChar char="–"/>
            </a:pPr>
            <a:r>
              <a:rPr lang="en-US" altLang="en-US" sz="1800" b="1" dirty="0">
                <a:solidFill>
                  <a:srgbClr val="000000"/>
                </a:solidFill>
              </a:rPr>
              <a:t> Discretion should be used, however, in selecting natural cover; for example, heavy woods provide good cover but they are damp in the winter and fire hazards in the fall and </a:t>
            </a:r>
            <a:r>
              <a:rPr lang="en-US" altLang="en-US" sz="1800" b="1" dirty="0" smtClean="0">
                <a:solidFill>
                  <a:srgbClr val="000000"/>
                </a:solidFill>
              </a:rPr>
              <a:t>summer</a:t>
            </a:r>
          </a:p>
          <a:p>
            <a:pPr lvl="2">
              <a:buFont typeface="Arial" charset="0"/>
              <a:buChar char="–"/>
            </a:pPr>
            <a:endParaRPr lang="en-US" altLang="en-US" sz="1800" b="1" dirty="0">
              <a:solidFill>
                <a:srgbClr val="000000"/>
              </a:solidFill>
            </a:endParaRPr>
          </a:p>
          <a:p>
            <a:pPr>
              <a:buFont typeface="Arial" charset="0"/>
              <a:buChar char="•"/>
            </a:pPr>
            <a:r>
              <a:rPr lang="en-US" altLang="en-US" sz="1800" b="1" dirty="0" smtClean="0">
                <a:solidFill>
                  <a:srgbClr val="000000"/>
                </a:solidFill>
              </a:rPr>
              <a:t> </a:t>
            </a:r>
            <a:r>
              <a:rPr lang="en-US" altLang="en-US" sz="1800" b="1" dirty="0">
                <a:solidFill>
                  <a:srgbClr val="000000"/>
                </a:solidFill>
              </a:rPr>
              <a:t>Large enough to fulfill the immediate space requirements and provide for possible expansion</a:t>
            </a:r>
          </a:p>
          <a:p>
            <a:pPr>
              <a:buFont typeface="Arial" charset="0"/>
              <a:buChar char="•"/>
            </a:pPr>
            <a:endParaRPr lang="en-US" altLang="en-US" sz="1800" b="1" dirty="0">
              <a:solidFill>
                <a:srgbClr val="000000"/>
              </a:solidFill>
            </a:endParaRPr>
          </a:p>
          <a:p>
            <a:pPr>
              <a:buFont typeface="Arial" charset="0"/>
              <a:buChar char="•"/>
            </a:pPr>
            <a:r>
              <a:rPr lang="en-US" altLang="en-US" sz="1800" b="1" dirty="0">
                <a:solidFill>
                  <a:srgbClr val="000000"/>
                </a:solidFill>
              </a:rPr>
              <a:t> Located far enough away from inhabited buildings, airfields, petroleum </a:t>
            </a:r>
            <a:r>
              <a:rPr lang="en-US" altLang="en-US" sz="1800" b="1" dirty="0" smtClean="0">
                <a:solidFill>
                  <a:srgbClr val="000000"/>
                </a:solidFill>
              </a:rPr>
              <a:t>product, petroleum oil lubricates (POL</a:t>
            </a:r>
            <a:r>
              <a:rPr lang="en-US" altLang="en-US" sz="1800" b="1" dirty="0">
                <a:solidFill>
                  <a:srgbClr val="000000"/>
                </a:solidFill>
              </a:rPr>
              <a:t>) storage and other similar locations to minimize risk </a:t>
            </a:r>
          </a:p>
          <a:p>
            <a:pPr>
              <a:buFont typeface="Arial" charset="0"/>
              <a:buChar char="•"/>
            </a:pPr>
            <a:endParaRPr lang="en-US" altLang="en-US" sz="1800" b="1" dirty="0">
              <a:solidFill>
                <a:srgbClr val="000000"/>
              </a:solidFill>
            </a:endParaRPr>
          </a:p>
          <a:p>
            <a:pPr>
              <a:buFont typeface="Arial" charset="0"/>
              <a:buChar char="•"/>
            </a:pPr>
            <a:r>
              <a:rPr lang="en-US" altLang="en-US" sz="1800" b="1" dirty="0">
                <a:solidFill>
                  <a:srgbClr val="000000"/>
                </a:solidFill>
              </a:rPr>
              <a:t> Provided with access roads and internal road networks to permit vehicles accessibility to any one section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858000" y="6245225"/>
            <a:ext cx="2133600" cy="476250"/>
          </a:xfrm>
        </p:spPr>
        <p:txBody>
          <a:bodyPr/>
          <a:lstStyle/>
          <a:p>
            <a:pPr algn="r"/>
            <a:fld id="{82EAE198-3D47-454E-89A1-9081FF46F0DC}" type="slidenum">
              <a:rPr lang="en-US" smtClean="0"/>
              <a:pPr algn="r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93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990600"/>
            <a:ext cx="7772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n-US" altLang="en-US" dirty="0" smtClean="0">
                <a:solidFill>
                  <a:srgbClr val="000000"/>
                </a:solidFill>
              </a:rPr>
              <a:t>  </a:t>
            </a:r>
            <a:r>
              <a:rPr lang="en-US" altLang="en-US" b="1" dirty="0" smtClean="0">
                <a:solidFill>
                  <a:srgbClr val="000000"/>
                </a:solidFill>
              </a:rPr>
              <a:t>In </a:t>
            </a:r>
            <a:r>
              <a:rPr lang="en-US" altLang="en-US" b="1" dirty="0">
                <a:solidFill>
                  <a:srgbClr val="000000"/>
                </a:solidFill>
              </a:rPr>
              <a:t>a tactical environment storage selection is key</a:t>
            </a:r>
          </a:p>
          <a:p>
            <a:pPr>
              <a:buFont typeface="Arial" charset="0"/>
              <a:buChar char="•"/>
            </a:pPr>
            <a:endParaRPr lang="en-US" altLang="en-US" b="1" dirty="0">
              <a:solidFill>
                <a:srgbClr val="000000"/>
              </a:solidFill>
            </a:endParaRPr>
          </a:p>
          <a:p>
            <a:pPr>
              <a:buFont typeface="Arial" charset="0"/>
              <a:buChar char="•"/>
            </a:pPr>
            <a:r>
              <a:rPr lang="en-US" altLang="en-US" b="1" dirty="0">
                <a:solidFill>
                  <a:srgbClr val="000000"/>
                </a:solidFill>
              </a:rPr>
              <a:t> Types available</a:t>
            </a:r>
          </a:p>
          <a:p>
            <a:pPr lvl="1">
              <a:buFont typeface="Arial" charset="0"/>
              <a:buChar char="–"/>
            </a:pPr>
            <a:r>
              <a:rPr lang="en-US" altLang="en-US" b="1" dirty="0">
                <a:solidFill>
                  <a:srgbClr val="000000"/>
                </a:solidFill>
              </a:rPr>
              <a:t> Field Storage </a:t>
            </a:r>
            <a:r>
              <a:rPr lang="en-US" altLang="en-US" b="1" dirty="0" smtClean="0">
                <a:solidFill>
                  <a:srgbClr val="000000"/>
                </a:solidFill>
              </a:rPr>
              <a:t>Units (</a:t>
            </a:r>
            <a:r>
              <a:rPr lang="en-US" altLang="en-US" b="1" dirty="0" smtClean="0">
                <a:solidFill>
                  <a:srgbClr val="000000"/>
                </a:solidFill>
              </a:rPr>
              <a:t>FSUs)</a:t>
            </a:r>
            <a:endParaRPr lang="en-US" altLang="en-US" b="1" dirty="0">
              <a:solidFill>
                <a:srgbClr val="000000"/>
              </a:solidFill>
            </a:endParaRPr>
          </a:p>
          <a:p>
            <a:pPr lvl="1">
              <a:buFont typeface="Arial" charset="0"/>
              <a:buChar char="–"/>
            </a:pPr>
            <a:r>
              <a:rPr lang="en-US" altLang="en-US" b="1" dirty="0">
                <a:solidFill>
                  <a:srgbClr val="000000"/>
                </a:solidFill>
              </a:rPr>
              <a:t> Basic Load Ammunition Holding Areas</a:t>
            </a:r>
          </a:p>
          <a:p>
            <a:pPr lvl="1">
              <a:buFont typeface="Arial" charset="0"/>
              <a:buChar char="–"/>
            </a:pPr>
            <a:r>
              <a:rPr lang="en-US" altLang="en-US" b="1" dirty="0">
                <a:solidFill>
                  <a:srgbClr val="000000"/>
                </a:solidFill>
              </a:rPr>
              <a:t> Modular Storage Sites</a:t>
            </a:r>
          </a:p>
          <a:p>
            <a:pPr lvl="1">
              <a:buFont typeface="Arial" charset="0"/>
              <a:buChar char="–"/>
            </a:pPr>
            <a:r>
              <a:rPr lang="en-US" altLang="en-US" b="1" dirty="0">
                <a:solidFill>
                  <a:srgbClr val="000000"/>
                </a:solidFill>
              </a:rPr>
              <a:t> Open Storage Sites</a:t>
            </a:r>
          </a:p>
          <a:p>
            <a:pPr lvl="1">
              <a:buFont typeface="Arial" charset="0"/>
              <a:buChar char="•"/>
            </a:pPr>
            <a:endParaRPr lang="en-US" altLang="en-US" b="1" dirty="0">
              <a:solidFill>
                <a:srgbClr val="000000"/>
              </a:solidFill>
            </a:endParaRPr>
          </a:p>
          <a:p>
            <a:pPr>
              <a:buFont typeface="Arial" charset="0"/>
              <a:buChar char="•"/>
            </a:pPr>
            <a:r>
              <a:rPr lang="en-US" altLang="en-US" b="1" dirty="0">
                <a:solidFill>
                  <a:srgbClr val="000000"/>
                </a:solidFill>
              </a:rPr>
              <a:t> Type of storage selected is dependent upon</a:t>
            </a:r>
          </a:p>
          <a:p>
            <a:pPr lvl="1">
              <a:buFont typeface="Arial" charset="0"/>
              <a:buChar char="–"/>
            </a:pPr>
            <a:r>
              <a:rPr lang="en-US" altLang="en-US" b="1" dirty="0">
                <a:solidFill>
                  <a:srgbClr val="000000"/>
                </a:solidFill>
              </a:rPr>
              <a:t> Total </a:t>
            </a:r>
            <a:r>
              <a:rPr lang="en-US" altLang="en-US" b="1" dirty="0" smtClean="0">
                <a:solidFill>
                  <a:srgbClr val="000000"/>
                </a:solidFill>
              </a:rPr>
              <a:t>net explosives weight </a:t>
            </a:r>
            <a:r>
              <a:rPr lang="en-US" altLang="en-US" b="1" dirty="0" smtClean="0">
                <a:solidFill>
                  <a:srgbClr val="000000"/>
                </a:solidFill>
              </a:rPr>
              <a:t>(NEW)</a:t>
            </a:r>
            <a:endParaRPr lang="en-US" altLang="en-US" b="1" dirty="0">
              <a:solidFill>
                <a:srgbClr val="000000"/>
              </a:solidFill>
            </a:endParaRPr>
          </a:p>
          <a:p>
            <a:pPr lvl="1">
              <a:buFont typeface="Arial" charset="0"/>
              <a:buChar char="–"/>
            </a:pPr>
            <a:r>
              <a:rPr lang="en-US" altLang="en-US" b="1" dirty="0">
                <a:solidFill>
                  <a:srgbClr val="000000"/>
                </a:solidFill>
              </a:rPr>
              <a:t> Available land</a:t>
            </a:r>
          </a:p>
          <a:p>
            <a:pPr lvl="1">
              <a:buFont typeface="Arial" charset="0"/>
              <a:buChar char="–"/>
            </a:pPr>
            <a:r>
              <a:rPr lang="en-US" altLang="en-US" b="1" dirty="0">
                <a:solidFill>
                  <a:srgbClr val="000000"/>
                </a:solidFill>
              </a:rPr>
              <a:t> Construction Equipment Available</a:t>
            </a:r>
          </a:p>
          <a:p>
            <a:pPr lvl="1">
              <a:buFont typeface="Arial" charset="0"/>
              <a:buChar char="–"/>
            </a:pPr>
            <a:r>
              <a:rPr lang="en-US" altLang="en-US" b="1" dirty="0">
                <a:solidFill>
                  <a:srgbClr val="000000"/>
                </a:solidFill>
              </a:rPr>
              <a:t> Length of time storage is required</a:t>
            </a:r>
          </a:p>
          <a:p>
            <a:pPr lvl="1">
              <a:buFont typeface="Arial" charset="0"/>
              <a:buChar char="–"/>
            </a:pPr>
            <a:r>
              <a:rPr lang="en-US" altLang="en-US" b="1" dirty="0">
                <a:solidFill>
                  <a:srgbClr val="000000"/>
                </a:solidFill>
              </a:rPr>
              <a:t> Security considerations</a:t>
            </a:r>
          </a:p>
          <a:p>
            <a:pPr>
              <a:buFont typeface="Arial" charset="0"/>
              <a:buChar char="•"/>
            </a:pPr>
            <a:endParaRPr lang="en-US" altLang="en-US" b="1" dirty="0">
              <a:solidFill>
                <a:srgbClr val="000000"/>
              </a:solidFill>
            </a:endParaRPr>
          </a:p>
          <a:p>
            <a:pPr>
              <a:buFont typeface="Arial" charset="0"/>
              <a:buChar char="•"/>
            </a:pPr>
            <a:r>
              <a:rPr lang="en-US" altLang="en-US" b="1" dirty="0">
                <a:solidFill>
                  <a:srgbClr val="000000"/>
                </a:solidFill>
              </a:rPr>
              <a:t> Note: </a:t>
            </a:r>
            <a:r>
              <a:rPr lang="en-US" altLang="en-US" b="1" dirty="0" smtClean="0">
                <a:solidFill>
                  <a:srgbClr val="000000"/>
                </a:solidFill>
              </a:rPr>
              <a:t>FSUs </a:t>
            </a:r>
            <a:r>
              <a:rPr lang="en-US" altLang="en-US" b="1" dirty="0">
                <a:solidFill>
                  <a:srgbClr val="000000"/>
                </a:solidFill>
              </a:rPr>
              <a:t>and modular storage are limited to sites outside the US unless approved by the Service Safety Center and the </a:t>
            </a:r>
            <a:r>
              <a:rPr lang="en-US" altLang="en-US" b="1" dirty="0" smtClean="0">
                <a:solidFill>
                  <a:srgbClr val="000000"/>
                </a:solidFill>
              </a:rPr>
              <a:t>Depart of Defense Explosive Safety Board (DDESB)</a:t>
            </a:r>
            <a:endParaRPr lang="en-US" altLang="en-US" b="1" dirty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0600" y="152400"/>
            <a:ext cx="769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1" dirty="0" smtClean="0">
                <a:latin typeface="Arial"/>
                <a:cs typeface="Arial"/>
              </a:rPr>
              <a:t>     </a:t>
            </a:r>
            <a:r>
              <a:rPr lang="en-US" sz="3600" b="1" dirty="0" smtClean="0">
                <a:latin typeface="Arial"/>
                <a:cs typeface="Arial"/>
              </a:rPr>
              <a:t>TYPICAL STORAGE AREA</a:t>
            </a:r>
            <a:endParaRPr lang="en-US" sz="3600" b="1" dirty="0"/>
          </a:p>
        </p:txBody>
      </p:sp>
      <p:pic>
        <p:nvPicPr>
          <p:cNvPr id="4" name="Picture 28" descr="C:\Users\steve.mellinger\Desktop\COBRA GOLD 2015\CG 15 and CG 16 Logos\CG16 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749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858000" y="6245225"/>
            <a:ext cx="2133600" cy="476250"/>
          </a:xfrm>
        </p:spPr>
        <p:txBody>
          <a:bodyPr/>
          <a:lstStyle/>
          <a:p>
            <a:pPr algn="r"/>
            <a:r>
              <a:rPr lang="en-US" dirty="0" smtClean="0"/>
              <a:t>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3789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55588"/>
            <a:ext cx="9525000" cy="658812"/>
          </a:xfrm>
        </p:spPr>
        <p:txBody>
          <a:bodyPr/>
          <a:lstStyle/>
          <a:p>
            <a:r>
              <a:rPr lang="en-US" i="0" dirty="0" smtClean="0">
                <a:latin typeface="Arial"/>
                <a:cs typeface="Arial"/>
              </a:rPr>
              <a:t>BASIC LOAD AMMO HOLDING AREA</a:t>
            </a:r>
            <a:endParaRPr lang="en-US" i="0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439" y="1336675"/>
            <a:ext cx="6439761" cy="5292725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spcBef>
                <a:spcPct val="0"/>
              </a:spcBef>
              <a:buFont typeface="Arial" charset="0"/>
              <a:buChar char="•"/>
            </a:pPr>
            <a:r>
              <a:rPr lang="en-US" altLang="en-US" dirty="0">
                <a:solidFill>
                  <a:srgbClr val="000000"/>
                </a:solidFill>
              </a:rPr>
              <a:t>Basic Load Ammunition Holding Area (BLAHA)</a:t>
            </a:r>
          </a:p>
          <a:p>
            <a:pPr eaLnBrk="1" hangingPunct="1">
              <a:spcBef>
                <a:spcPct val="0"/>
              </a:spcBef>
              <a:buFont typeface="Arial" charset="0"/>
              <a:buChar char="•"/>
            </a:pPr>
            <a:endParaRPr lang="en-US" altLang="en-US" dirty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 typeface="Arial" charset="0"/>
              <a:buChar char="•"/>
            </a:pPr>
            <a:r>
              <a:rPr lang="en-US" altLang="en-US" dirty="0" smtClean="0">
                <a:solidFill>
                  <a:srgbClr val="000000"/>
                </a:solidFill>
              </a:rPr>
              <a:t>One </a:t>
            </a:r>
            <a:r>
              <a:rPr lang="en-US" altLang="en-US" dirty="0">
                <a:solidFill>
                  <a:srgbClr val="000000"/>
                </a:solidFill>
              </a:rPr>
              <a:t>of the most common types of storage areas constructed</a:t>
            </a:r>
          </a:p>
          <a:p>
            <a:pPr eaLnBrk="1" hangingPunct="1">
              <a:spcBef>
                <a:spcPct val="0"/>
              </a:spcBef>
              <a:buFont typeface="Arial" charset="0"/>
              <a:buChar char="•"/>
            </a:pPr>
            <a:endParaRPr lang="en-US" altLang="en-US" dirty="0">
              <a:solidFill>
                <a:srgbClr val="0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altLang="en-US" dirty="0" smtClean="0">
                <a:solidFill>
                  <a:srgbClr val="000000"/>
                </a:solidFill>
              </a:rPr>
              <a:t>BLAHA </a:t>
            </a:r>
            <a:r>
              <a:rPr lang="en-US" altLang="en-US" dirty="0">
                <a:solidFill>
                  <a:srgbClr val="000000"/>
                </a:solidFill>
              </a:rPr>
              <a:t>are used for individual small units, normally use </a:t>
            </a:r>
            <a:r>
              <a:rPr lang="en-US" altLang="en-US" dirty="0" smtClean="0"/>
              <a:t>I</a:t>
            </a:r>
            <a:r>
              <a:rPr lang="en-US" dirty="0" smtClean="0"/>
              <a:t>nternational </a:t>
            </a:r>
            <a:r>
              <a:rPr lang="en-US" dirty="0"/>
              <a:t>Standards Organization</a:t>
            </a:r>
          </a:p>
          <a:p>
            <a:pPr marL="0" indent="0">
              <a:buNone/>
            </a:pPr>
            <a:r>
              <a:rPr lang="en-US" altLang="en-US" dirty="0" smtClean="0"/>
              <a:t>     (</a:t>
            </a:r>
            <a:r>
              <a:rPr lang="en-US" altLang="en-US" dirty="0"/>
              <a:t>ISO) </a:t>
            </a:r>
            <a:r>
              <a:rPr lang="en-US" altLang="en-US" dirty="0" smtClean="0"/>
              <a:t>containers</a:t>
            </a:r>
            <a:r>
              <a:rPr lang="en-US" altLang="en-US" dirty="0" smtClean="0">
                <a:solidFill>
                  <a:srgbClr val="000000"/>
                </a:solidFill>
              </a:rPr>
              <a:t>, </a:t>
            </a:r>
            <a:r>
              <a:rPr lang="en-US" altLang="en-US" dirty="0">
                <a:solidFill>
                  <a:srgbClr val="000000"/>
                </a:solidFill>
              </a:rPr>
              <a:t>mainly seen on </a:t>
            </a:r>
            <a:r>
              <a:rPr lang="en-US" altLang="en-US" dirty="0" smtClean="0">
                <a:solidFill>
                  <a:srgbClr val="000000"/>
                </a:solidFill>
              </a:rPr>
              <a:t>Combat              </a:t>
            </a:r>
            <a:r>
              <a:rPr lang="en-US" altLang="en-US" dirty="0" smtClean="0">
                <a:solidFill>
                  <a:srgbClr val="000000"/>
                </a:solidFill>
              </a:rPr>
              <a:t> </a:t>
            </a:r>
          </a:p>
          <a:p>
            <a:pPr marL="0" indent="0">
              <a:buNone/>
            </a:pPr>
            <a:r>
              <a:rPr lang="en-US" altLang="en-US" dirty="0">
                <a:solidFill>
                  <a:srgbClr val="000000"/>
                </a:solidFill>
              </a:rPr>
              <a:t> </a:t>
            </a:r>
            <a:r>
              <a:rPr lang="en-US" altLang="en-US" dirty="0" smtClean="0">
                <a:solidFill>
                  <a:srgbClr val="000000"/>
                </a:solidFill>
              </a:rPr>
              <a:t>    </a:t>
            </a:r>
            <a:r>
              <a:rPr lang="en-US" altLang="en-US" dirty="0" smtClean="0">
                <a:solidFill>
                  <a:srgbClr val="000000"/>
                </a:solidFill>
              </a:rPr>
              <a:t>Operating </a:t>
            </a:r>
            <a:r>
              <a:rPr lang="en-US" altLang="en-US" dirty="0" smtClean="0">
                <a:solidFill>
                  <a:srgbClr val="000000"/>
                </a:solidFill>
              </a:rPr>
              <a:t>Base (COBs)</a:t>
            </a:r>
            <a:endParaRPr lang="en-US" altLang="en-US" dirty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 typeface="Arial" charset="0"/>
              <a:buChar char="•"/>
            </a:pPr>
            <a:endParaRPr lang="en-US" altLang="en-US" dirty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 typeface="Arial" charset="0"/>
              <a:buChar char="•"/>
            </a:pPr>
            <a:r>
              <a:rPr lang="en-US" altLang="en-US" dirty="0">
                <a:solidFill>
                  <a:srgbClr val="000000"/>
                </a:solidFill>
              </a:rPr>
              <a:t> The advantages of a BLAHA are:</a:t>
            </a:r>
          </a:p>
          <a:p>
            <a:pPr lvl="1" eaLnBrk="1" hangingPunct="1">
              <a:spcBef>
                <a:spcPct val="0"/>
              </a:spcBef>
              <a:buFont typeface="Arial" charset="0"/>
              <a:buChar char="–"/>
            </a:pPr>
            <a:r>
              <a:rPr lang="en-US" altLang="en-US" dirty="0">
                <a:solidFill>
                  <a:srgbClr val="000000"/>
                </a:solidFill>
              </a:rPr>
              <a:t> Ammunition is in close proximity </a:t>
            </a:r>
            <a:endParaRPr lang="en-US" altLang="en-US" dirty="0" smtClean="0">
              <a:solidFill>
                <a:srgbClr val="000000"/>
              </a:solidFill>
            </a:endParaRPr>
          </a:p>
          <a:p>
            <a:pPr marL="457200" lvl="1" indent="0" eaLnBrk="1" hangingPunct="1">
              <a:spcBef>
                <a:spcPct val="0"/>
              </a:spcBef>
              <a:buNone/>
            </a:pPr>
            <a:r>
              <a:rPr lang="en-US" altLang="en-US" dirty="0" smtClean="0">
                <a:solidFill>
                  <a:srgbClr val="000000"/>
                </a:solidFill>
              </a:rPr>
              <a:t>to </a:t>
            </a:r>
            <a:r>
              <a:rPr lang="en-US" altLang="en-US" dirty="0">
                <a:solidFill>
                  <a:srgbClr val="000000"/>
                </a:solidFill>
              </a:rPr>
              <a:t>using units</a:t>
            </a:r>
          </a:p>
          <a:p>
            <a:pPr lvl="1" eaLnBrk="1" hangingPunct="1">
              <a:spcBef>
                <a:spcPct val="0"/>
              </a:spcBef>
              <a:buFont typeface="Arial" charset="0"/>
              <a:buChar char="–"/>
            </a:pPr>
            <a:r>
              <a:rPr lang="en-US" altLang="en-US" dirty="0">
                <a:solidFill>
                  <a:srgbClr val="000000"/>
                </a:solidFill>
              </a:rPr>
              <a:t> Able to store mixed compatibilities  </a:t>
            </a:r>
          </a:p>
          <a:p>
            <a:pPr lvl="1" eaLnBrk="1" hangingPunct="1">
              <a:spcBef>
                <a:spcPct val="0"/>
              </a:spcBef>
              <a:buFont typeface="Arial" charset="0"/>
              <a:buChar char="–"/>
            </a:pPr>
            <a:r>
              <a:rPr lang="en-US" altLang="en-US" dirty="0">
                <a:solidFill>
                  <a:srgbClr val="000000"/>
                </a:solidFill>
              </a:rPr>
              <a:t> Easy to establish</a:t>
            </a:r>
          </a:p>
          <a:p>
            <a:pPr eaLnBrk="1" hangingPunct="1">
              <a:spcBef>
                <a:spcPct val="0"/>
              </a:spcBef>
              <a:buFont typeface="Arial" charset="0"/>
              <a:buChar char="•"/>
            </a:pPr>
            <a:endParaRPr lang="en-US" altLang="en-US" dirty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 typeface="Arial" charset="0"/>
              <a:buChar char="•"/>
            </a:pPr>
            <a:r>
              <a:rPr lang="en-US" altLang="en-US" dirty="0">
                <a:solidFill>
                  <a:srgbClr val="000000"/>
                </a:solidFill>
              </a:rPr>
              <a:t> The disadvantages of a BLAHA are:</a:t>
            </a:r>
          </a:p>
          <a:p>
            <a:pPr lvl="1" eaLnBrk="1" hangingPunct="1">
              <a:spcBef>
                <a:spcPct val="0"/>
              </a:spcBef>
              <a:buFont typeface="Arial" charset="0"/>
              <a:buChar char="–"/>
            </a:pPr>
            <a:r>
              <a:rPr lang="en-US" altLang="en-US" dirty="0">
                <a:solidFill>
                  <a:srgbClr val="000000"/>
                </a:solidFill>
              </a:rPr>
              <a:t> High risk to personnel, equipment </a:t>
            </a:r>
            <a:endParaRPr lang="en-US" altLang="en-US" dirty="0" smtClean="0">
              <a:solidFill>
                <a:srgbClr val="000000"/>
              </a:solidFill>
            </a:endParaRPr>
          </a:p>
          <a:p>
            <a:pPr marL="457200" lvl="1" indent="0" eaLnBrk="1" hangingPunct="1">
              <a:spcBef>
                <a:spcPct val="0"/>
              </a:spcBef>
              <a:buNone/>
            </a:pPr>
            <a:r>
              <a:rPr lang="en-US" altLang="en-US" dirty="0" smtClean="0">
                <a:solidFill>
                  <a:srgbClr val="000000"/>
                </a:solidFill>
              </a:rPr>
              <a:t>and facilities </a:t>
            </a:r>
            <a:endParaRPr lang="en-US" altLang="en-US" dirty="0">
              <a:solidFill>
                <a:srgbClr val="000000"/>
              </a:solidFill>
            </a:endParaRPr>
          </a:p>
          <a:p>
            <a:pPr lvl="1" eaLnBrk="1" hangingPunct="1">
              <a:spcBef>
                <a:spcPct val="0"/>
              </a:spcBef>
              <a:buFont typeface="Arial" charset="0"/>
              <a:buChar char="–"/>
            </a:pPr>
            <a:r>
              <a:rPr lang="en-US" altLang="en-US" dirty="0">
                <a:solidFill>
                  <a:srgbClr val="000000"/>
                </a:solidFill>
              </a:rPr>
              <a:t> Limited </a:t>
            </a:r>
            <a:r>
              <a:rPr lang="en-US" altLang="en-US" dirty="0" smtClean="0">
                <a:solidFill>
                  <a:srgbClr val="000000"/>
                </a:solidFill>
              </a:rPr>
              <a:t>Net Explosives Weight </a:t>
            </a:r>
          </a:p>
          <a:p>
            <a:pPr marL="457200" lvl="1" indent="0" eaLnBrk="1" hangingPunct="1">
              <a:spcBef>
                <a:spcPct val="0"/>
              </a:spcBef>
              <a:buNone/>
            </a:pPr>
            <a:r>
              <a:rPr lang="en-US" altLang="en-US" dirty="0" smtClean="0">
                <a:solidFill>
                  <a:srgbClr val="000000"/>
                </a:solidFill>
              </a:rPr>
              <a:t>(NEW) </a:t>
            </a:r>
            <a:r>
              <a:rPr lang="en-US" altLang="en-US" dirty="0">
                <a:solidFill>
                  <a:srgbClr val="000000"/>
                </a:solidFill>
              </a:rPr>
              <a:t>storage </a:t>
            </a:r>
            <a:r>
              <a:rPr lang="en-US" altLang="en-US" dirty="0" smtClean="0">
                <a:solidFill>
                  <a:srgbClr val="000000"/>
                </a:solidFill>
              </a:rPr>
              <a:t>(</a:t>
            </a:r>
            <a:r>
              <a:rPr lang="en-US" altLang="en-US" dirty="0">
                <a:solidFill>
                  <a:srgbClr val="000000"/>
                </a:solidFill>
              </a:rPr>
              <a:t>8820 </a:t>
            </a:r>
            <a:r>
              <a:rPr lang="en-US" altLang="en-US" dirty="0" smtClean="0">
                <a:solidFill>
                  <a:srgbClr val="000000"/>
                </a:solidFill>
              </a:rPr>
              <a:t>lbs/4000 KG </a:t>
            </a:r>
            <a:r>
              <a:rPr lang="en-US" altLang="en-US" dirty="0">
                <a:solidFill>
                  <a:srgbClr val="000000"/>
                </a:solidFill>
              </a:rPr>
              <a:t>NEW per cell)</a:t>
            </a:r>
          </a:p>
          <a:p>
            <a:pPr marL="0" indent="0">
              <a:buNone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858000" y="6245225"/>
            <a:ext cx="2133600" cy="476250"/>
          </a:xfrm>
        </p:spPr>
        <p:txBody>
          <a:bodyPr/>
          <a:lstStyle/>
          <a:p>
            <a:pPr algn="r"/>
            <a:fld id="{82EAE198-3D47-454E-89A1-9081FF46F0DC}" type="slidenum">
              <a:rPr lang="en-US" smtClean="0"/>
              <a:pPr algn="r"/>
              <a:t>8</a:t>
            </a:fld>
            <a:endParaRPr lang="en-US" dirty="0"/>
          </a:p>
        </p:txBody>
      </p:sp>
      <p:pic>
        <p:nvPicPr>
          <p:cNvPr id="8" name="Picture 28" descr="C:\Users\steve.mellinger\Desktop\COBRA GOLD 2015\CG 15 and CG 16 Logos\CG16 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749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D:\Documents and Settings\michael.a.JAMES2\Desktop\Transfer\Pictures Camp LNK ASP\BLAHA Hesco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048000"/>
            <a:ext cx="3429000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830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2"/>
          <p:cNvSpPr txBox="1">
            <a:spLocks noChangeArrowheads="1"/>
          </p:cNvSpPr>
          <p:nvPr/>
        </p:nvSpPr>
        <p:spPr>
          <a:xfrm>
            <a:off x="685800" y="103187"/>
            <a:ext cx="7769225" cy="65881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Arial" pitchFamily="-112" charset="0"/>
                <a:ea typeface="Arial" pitchFamily="-112" charset="0"/>
                <a:cs typeface="Arial" pitchFamily="-112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Arial" pitchFamily="-112" charset="0"/>
                <a:ea typeface="Arial" pitchFamily="-112" charset="0"/>
                <a:cs typeface="Arial" pitchFamily="-112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Arial" pitchFamily="-112" charset="0"/>
                <a:ea typeface="Arial" pitchFamily="-112" charset="0"/>
                <a:cs typeface="Arial" pitchFamily="-112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Arial" pitchFamily="-112" charset="0"/>
                <a:ea typeface="Arial" pitchFamily="-112" charset="0"/>
                <a:cs typeface="Arial" pitchFamily="-112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Arial" pitchFamily="-112" charset="0"/>
                <a:ea typeface="Arial" pitchFamily="-112" charset="0"/>
                <a:cs typeface="Arial" pitchFamily="-112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Arial" pitchFamily="-112" charset="0"/>
                <a:ea typeface="Arial" pitchFamily="-112" charset="0"/>
                <a:cs typeface="Arial" pitchFamily="-112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Arial" pitchFamily="-112" charset="0"/>
                <a:ea typeface="Arial" pitchFamily="-112" charset="0"/>
                <a:cs typeface="Arial" pitchFamily="-112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2"/>
                </a:solidFill>
                <a:latin typeface="Arial" pitchFamily="-112" charset="0"/>
                <a:ea typeface="Arial" pitchFamily="-112" charset="0"/>
                <a:cs typeface="Arial" pitchFamily="-112" charset="0"/>
              </a:defRPr>
            </a:lvl9pPr>
          </a:lstStyle>
          <a:p>
            <a:pPr eaLnBrk="1" hangingPunct="1"/>
            <a:r>
              <a:rPr lang="en-US" sz="3200" i="0" dirty="0" smtClean="0">
                <a:latin typeface="Arial" pitchFamily="34" charset="0"/>
                <a:cs typeface="Arial" pitchFamily="34" charset="0"/>
              </a:rPr>
              <a:t>MODULAR STORAGE</a:t>
            </a:r>
          </a:p>
        </p:txBody>
      </p:sp>
      <p:sp>
        <p:nvSpPr>
          <p:cNvPr id="4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610600" y="6370325"/>
            <a:ext cx="487362" cy="476250"/>
          </a:xfrm>
        </p:spPr>
        <p:txBody>
          <a:bodyPr/>
          <a:lstStyle/>
          <a:p>
            <a:pPr algn="r"/>
            <a:fld id="{82EAE198-3D47-454E-89A1-9081FF46F0DC}" type="slidenum">
              <a:rPr lang="en-US" smtClean="0"/>
              <a:pPr algn="r"/>
              <a:t>9</a:t>
            </a:fld>
            <a:endParaRPr lang="en-US" dirty="0"/>
          </a:p>
        </p:txBody>
      </p:sp>
      <p:pic>
        <p:nvPicPr>
          <p:cNvPr id="37" name="Picture 28" descr="C:\Users\steve.mellinger\Desktop\COBRA GOLD 2015\CG 15 and CG 16 Logos\CG16 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749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800" y="914400"/>
            <a:ext cx="65532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600" b="1" dirty="0" smtClean="0">
                <a:solidFill>
                  <a:srgbClr val="000000"/>
                </a:solidFill>
              </a:rPr>
              <a:t>Normally </a:t>
            </a:r>
            <a:r>
              <a:rPr lang="en-US" altLang="en-US" sz="1600" b="1" dirty="0">
                <a:solidFill>
                  <a:srgbClr val="000000"/>
                </a:solidFill>
              </a:rPr>
              <a:t>used for ammunition items with large </a:t>
            </a:r>
            <a:r>
              <a:rPr lang="en-US" altLang="en-US" sz="1600" b="1" dirty="0" smtClean="0">
                <a:solidFill>
                  <a:srgbClr val="000000"/>
                </a:solidFill>
              </a:rPr>
              <a:t>net explosive weight NEW </a:t>
            </a:r>
            <a:r>
              <a:rPr lang="en-US" altLang="en-US" sz="1600" b="1" dirty="0">
                <a:solidFill>
                  <a:srgbClr val="000000"/>
                </a:solidFill>
              </a:rPr>
              <a:t>(Bombs)</a:t>
            </a:r>
          </a:p>
          <a:p>
            <a:pPr>
              <a:buFont typeface="Arial" charset="0"/>
              <a:buChar char="•"/>
            </a:pPr>
            <a:endParaRPr lang="en-US" altLang="en-US" sz="1600" b="1" dirty="0">
              <a:solidFill>
                <a:srgbClr val="000000"/>
              </a:solidFill>
            </a:endParaRPr>
          </a:p>
          <a:p>
            <a:pPr>
              <a:buFont typeface="Arial" charset="0"/>
              <a:buChar char="•"/>
            </a:pPr>
            <a:r>
              <a:rPr lang="en-US" altLang="en-US" sz="1600" b="1" dirty="0">
                <a:solidFill>
                  <a:srgbClr val="000000"/>
                </a:solidFill>
              </a:rPr>
              <a:t> Mostly seen in Aviation ordnance storage areas</a:t>
            </a:r>
          </a:p>
          <a:p>
            <a:pPr>
              <a:buFont typeface="Arial" charset="0"/>
              <a:buChar char="•"/>
            </a:pPr>
            <a:endParaRPr lang="en-US" altLang="en-US" sz="1600" b="1" dirty="0">
              <a:solidFill>
                <a:srgbClr val="000000"/>
              </a:solidFill>
            </a:endParaRPr>
          </a:p>
          <a:p>
            <a:pPr>
              <a:buFont typeface="Arial" charset="0"/>
              <a:buChar char="•"/>
            </a:pPr>
            <a:r>
              <a:rPr lang="en-US" altLang="en-US" sz="1600" b="1" dirty="0">
                <a:solidFill>
                  <a:srgbClr val="000000"/>
                </a:solidFill>
              </a:rPr>
              <a:t> The advantages of a modular storage system include:	</a:t>
            </a:r>
          </a:p>
          <a:p>
            <a:pPr lvl="1">
              <a:buFont typeface="Arial" charset="0"/>
              <a:buChar char="–"/>
            </a:pPr>
            <a:r>
              <a:rPr lang="en-US" altLang="en-US" sz="1600" b="1" dirty="0">
                <a:solidFill>
                  <a:srgbClr val="000000"/>
                </a:solidFill>
              </a:rPr>
              <a:t> Greatly reduced real estate requirements</a:t>
            </a:r>
          </a:p>
          <a:p>
            <a:pPr lvl="1">
              <a:buFont typeface="Arial" charset="0"/>
              <a:buChar char="–"/>
            </a:pPr>
            <a:r>
              <a:rPr lang="en-US" altLang="en-US" sz="1600" b="1" dirty="0">
                <a:solidFill>
                  <a:srgbClr val="000000"/>
                </a:solidFill>
              </a:rPr>
              <a:t> Greatly improved security with comparable forces</a:t>
            </a:r>
          </a:p>
          <a:p>
            <a:pPr lvl="1">
              <a:buFont typeface="Arial" charset="0"/>
              <a:buChar char="–"/>
            </a:pPr>
            <a:r>
              <a:rPr lang="en-US" altLang="en-US" sz="1600" b="1" dirty="0">
                <a:solidFill>
                  <a:srgbClr val="000000"/>
                </a:solidFill>
              </a:rPr>
              <a:t> Reduced transportation requirements within the </a:t>
            </a:r>
          </a:p>
          <a:p>
            <a:pPr lvl="1"/>
            <a:r>
              <a:rPr lang="en-US" altLang="en-US" sz="1600" b="1" dirty="0">
                <a:solidFill>
                  <a:srgbClr val="000000"/>
                </a:solidFill>
              </a:rPr>
              <a:t>   ammunition area</a:t>
            </a:r>
          </a:p>
          <a:p>
            <a:pPr lvl="1">
              <a:buFont typeface="Arial" charset="0"/>
              <a:buChar char="–"/>
            </a:pPr>
            <a:r>
              <a:rPr lang="en-US" altLang="en-US" sz="1600" b="1" dirty="0">
                <a:solidFill>
                  <a:srgbClr val="000000"/>
                </a:solidFill>
              </a:rPr>
              <a:t> Reduced vulnerability to direct fire because of the </a:t>
            </a:r>
          </a:p>
          <a:p>
            <a:pPr lvl="1"/>
            <a:r>
              <a:rPr lang="en-US" altLang="en-US" sz="1600" b="1" dirty="0">
                <a:solidFill>
                  <a:srgbClr val="000000"/>
                </a:solidFill>
              </a:rPr>
              <a:t>   smaller area and barricades</a:t>
            </a:r>
          </a:p>
          <a:p>
            <a:pPr>
              <a:buFont typeface="Arial" charset="0"/>
              <a:buChar char="•"/>
            </a:pPr>
            <a:endParaRPr lang="en-US" altLang="en-US" sz="1600" b="1" dirty="0">
              <a:solidFill>
                <a:srgbClr val="000000"/>
              </a:solidFill>
            </a:endParaRPr>
          </a:p>
          <a:p>
            <a:pPr>
              <a:buFont typeface="Arial" charset="0"/>
              <a:buChar char="•"/>
            </a:pPr>
            <a:r>
              <a:rPr lang="en-US" altLang="en-US" sz="1600" b="1" dirty="0">
                <a:solidFill>
                  <a:srgbClr val="000000"/>
                </a:solidFill>
              </a:rPr>
              <a:t> The disadvantages include:</a:t>
            </a:r>
          </a:p>
          <a:p>
            <a:pPr lvl="1">
              <a:buFont typeface="Arial" charset="0"/>
              <a:buChar char="–"/>
            </a:pPr>
            <a:r>
              <a:rPr lang="en-US" altLang="en-US" sz="1600" b="1" dirty="0">
                <a:solidFill>
                  <a:srgbClr val="000000"/>
                </a:solidFill>
              </a:rPr>
              <a:t> The possibility of explosion or fire in one cell starting fire   </a:t>
            </a:r>
          </a:p>
          <a:p>
            <a:pPr lvl="1"/>
            <a:r>
              <a:rPr lang="en-US" altLang="en-US" sz="1600" b="1" dirty="0">
                <a:solidFill>
                  <a:srgbClr val="000000"/>
                </a:solidFill>
              </a:rPr>
              <a:t>   in other cells because of heat generation or indirect </a:t>
            </a:r>
          </a:p>
          <a:p>
            <a:pPr lvl="1"/>
            <a:r>
              <a:rPr lang="en-US" altLang="en-US" sz="1600" b="1" dirty="0">
                <a:solidFill>
                  <a:srgbClr val="000000"/>
                </a:solidFill>
              </a:rPr>
              <a:t>   fragment dispersion</a:t>
            </a:r>
          </a:p>
          <a:p>
            <a:pPr lvl="1">
              <a:buFont typeface="Arial" charset="0"/>
              <a:buChar char="–"/>
            </a:pPr>
            <a:r>
              <a:rPr lang="en-US" altLang="en-US" sz="1600" b="1" dirty="0">
                <a:solidFill>
                  <a:srgbClr val="000000"/>
                </a:solidFill>
              </a:rPr>
              <a:t> Increased vulnerability to enemy indirect fire and air-</a:t>
            </a:r>
          </a:p>
          <a:p>
            <a:pPr lvl="1"/>
            <a:r>
              <a:rPr lang="en-US" altLang="en-US" sz="1600" b="1" dirty="0">
                <a:solidFill>
                  <a:srgbClr val="000000"/>
                </a:solidFill>
              </a:rPr>
              <a:t>   dropped bombs because of concentration of stocks</a:t>
            </a:r>
          </a:p>
          <a:p>
            <a:pPr lvl="1">
              <a:buFont typeface="Arial" charset="0"/>
              <a:buChar char="–"/>
            </a:pPr>
            <a:r>
              <a:rPr lang="en-US" altLang="en-US" sz="1600" b="1" i="1" dirty="0">
                <a:solidFill>
                  <a:srgbClr val="000000"/>
                </a:solidFill>
              </a:rPr>
              <a:t> </a:t>
            </a:r>
            <a:r>
              <a:rPr lang="en-US" altLang="en-US" sz="1600" b="1" dirty="0">
                <a:solidFill>
                  <a:srgbClr val="000000"/>
                </a:solidFill>
              </a:rPr>
              <a:t>Additional engineer support required for initial  </a:t>
            </a:r>
          </a:p>
          <a:p>
            <a:pPr lvl="1"/>
            <a:r>
              <a:rPr lang="en-US" altLang="en-US" sz="1600" b="1" dirty="0">
                <a:solidFill>
                  <a:srgbClr val="000000"/>
                </a:solidFill>
              </a:rPr>
              <a:t>   construction of modules as opposed to that required for </a:t>
            </a:r>
          </a:p>
          <a:p>
            <a:pPr lvl="1"/>
            <a:r>
              <a:rPr lang="en-US" altLang="en-US" sz="1600" b="1" dirty="0">
                <a:solidFill>
                  <a:srgbClr val="000000"/>
                </a:solidFill>
              </a:rPr>
              <a:t>   unbarricaded open storage</a:t>
            </a:r>
          </a:p>
          <a:p>
            <a:pPr lvl="1">
              <a:buFont typeface="Arial" charset="0"/>
              <a:buChar char="–"/>
            </a:pPr>
            <a:r>
              <a:rPr lang="en-US" altLang="en-US" sz="1600" b="1" dirty="0">
                <a:solidFill>
                  <a:srgbClr val="000000"/>
                </a:solidFill>
              </a:rPr>
              <a:t>Limited types of ammunition allowed for storage</a:t>
            </a:r>
          </a:p>
        </p:txBody>
      </p:sp>
      <p:pic>
        <p:nvPicPr>
          <p:cNvPr id="3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371600"/>
            <a:ext cx="31242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6982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25068</TotalTime>
  <Words>1347</Words>
  <Application>Microsoft Office PowerPoint</Application>
  <PresentationFormat>On-screen Show (4:3)</PresentationFormat>
  <Paragraphs>313</Paragraphs>
  <Slides>16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Default Design</vt:lpstr>
      <vt:lpstr>EXPLOSIVES SAFETY</vt:lpstr>
      <vt:lpstr>STORAGE CONSIDERATIONS</vt:lpstr>
      <vt:lpstr>STORAGE CONSIDERATIONS</vt:lpstr>
      <vt:lpstr>STORAGE CONSIDERATIONS</vt:lpstr>
      <vt:lpstr>AMMO STORAGE AREA COMPONENTS</vt:lpstr>
      <vt:lpstr>PowerPoint Presentation</vt:lpstr>
      <vt:lpstr>PowerPoint Presentation</vt:lpstr>
      <vt:lpstr>BASIC LOAD AMMO HOLDING AREA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OPERATIONAL FIELD STORAGE METHODS</vt:lpstr>
      <vt:lpstr>                    FUEL STORAGE</vt:lpstr>
      <vt:lpstr>STORAGE AREA SAFETY AND DESIGN CONSIDERATIONS </vt:lpstr>
    </vt:vector>
  </TitlesOfParts>
  <Company>USPACOM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CG14 IPC Safety Outbrief</dc:title>
  <dc:creator>Stephen Clarke</dc:creator>
  <cp:lastModifiedBy>Spencer CIV Mark L</cp:lastModifiedBy>
  <cp:revision>1496</cp:revision>
  <cp:lastPrinted>2015-12-29T22:40:00Z</cp:lastPrinted>
  <dcterms:created xsi:type="dcterms:W3CDTF">2010-02-12T06:46:38Z</dcterms:created>
  <dcterms:modified xsi:type="dcterms:W3CDTF">2015-12-29T23:00:54Z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000800aa100000000000010243100207f6000400038000</vt:lpwstr>
  </property>
</Properties>
</file>