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5"/>
  </p:sldMasterIdLst>
  <p:notesMasterIdLst>
    <p:notesMasterId r:id="rId24"/>
  </p:notesMasterIdLst>
  <p:handoutMasterIdLst>
    <p:handoutMasterId r:id="rId25"/>
  </p:handoutMasterIdLst>
  <p:sldIdLst>
    <p:sldId id="336" r:id="rId6"/>
    <p:sldId id="337" r:id="rId7"/>
    <p:sldId id="321" r:id="rId8"/>
    <p:sldId id="350" r:id="rId9"/>
    <p:sldId id="348" r:id="rId10"/>
    <p:sldId id="322" r:id="rId11"/>
    <p:sldId id="343" r:id="rId12"/>
    <p:sldId id="345" r:id="rId13"/>
    <p:sldId id="327" r:id="rId14"/>
    <p:sldId id="328" r:id="rId15"/>
    <p:sldId id="329" r:id="rId16"/>
    <p:sldId id="330" r:id="rId17"/>
    <p:sldId id="331" r:id="rId18"/>
    <p:sldId id="340" r:id="rId19"/>
    <p:sldId id="352" r:id="rId20"/>
    <p:sldId id="332" r:id="rId21"/>
    <p:sldId id="339" r:id="rId22"/>
    <p:sldId id="347" r:id="rId23"/>
  </p:sldIdLst>
  <p:sldSz cx="9144000" cy="6858000" type="overhead"/>
  <p:notesSz cx="7010400" cy="92964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60" autoAdjust="0"/>
    <p:restoredTop sz="95184" autoAdjust="0"/>
  </p:normalViewPr>
  <p:slideViewPr>
    <p:cSldViewPr>
      <p:cViewPr varScale="1">
        <p:scale>
          <a:sx n="85" d="100"/>
          <a:sy n="85" d="100"/>
        </p:scale>
        <p:origin x="8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1443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1443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1443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2811A2C5-426E-41D7-B9EE-FFF079AA52EE}" type="slidenum">
              <a:rPr lang="en-US"/>
              <a:pPr>
                <a:defRPr/>
              </a:pPr>
              <a:t>‹#›</a:t>
            </a:fld>
            <a:endParaRPr lang="en-US" dirty="0"/>
          </a:p>
        </p:txBody>
      </p:sp>
    </p:spTree>
    <p:extLst>
      <p:ext uri="{BB962C8B-B14F-4D97-AF65-F5344CB8AC3E}">
        <p14:creationId xmlns:p14="http://schemas.microsoft.com/office/powerpoint/2010/main" val="4076261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7E4732F5-2BC8-4570-819F-D5C2F7A79BF5}" type="slidenum">
              <a:rPr lang="en-US"/>
              <a:pPr>
                <a:defRPr/>
              </a:pPr>
              <a:t>‹#›</a:t>
            </a:fld>
            <a:endParaRPr lang="en-US" dirty="0"/>
          </a:p>
        </p:txBody>
      </p:sp>
    </p:spTree>
    <p:extLst>
      <p:ext uri="{BB962C8B-B14F-4D97-AF65-F5344CB8AC3E}">
        <p14:creationId xmlns:p14="http://schemas.microsoft.com/office/powerpoint/2010/main" val="1714065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1100" y="698500"/>
            <a:ext cx="4648200" cy="3486150"/>
          </a:xfrm>
          <a:ln/>
        </p:spPr>
      </p:sp>
      <p:sp>
        <p:nvSpPr>
          <p:cNvPr id="23555" name="Rectangle 3"/>
          <p:cNvSpPr>
            <a:spLocks noGrp="1" noChangeArrowheads="1"/>
          </p:cNvSpPr>
          <p:nvPr>
            <p:ph type="body" idx="1"/>
          </p:nvPr>
        </p:nvSpPr>
        <p:spPr>
          <a:xfrm>
            <a:off x="701675" y="4414838"/>
            <a:ext cx="5607050" cy="4183062"/>
          </a:xfrm>
          <a:noFill/>
          <a:ln/>
        </p:spPr>
        <p:txBody>
          <a:bodyPr lIns="93166" tIns="46583" rIns="93166" bIns="46583"/>
          <a:lstStyle/>
          <a:p>
            <a:endParaRPr lang="en-US" dirty="0"/>
          </a:p>
        </p:txBody>
      </p:sp>
    </p:spTree>
    <p:extLst>
      <p:ext uri="{BB962C8B-B14F-4D97-AF65-F5344CB8AC3E}">
        <p14:creationId xmlns:p14="http://schemas.microsoft.com/office/powerpoint/2010/main" val="238299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dirty="0"/>
              <a:t>It is vitally important that you do not blindly put your hand into a pocket of the person being searched. If a hand-held</a:t>
            </a:r>
            <a:r>
              <a:rPr lang="en-US" baseline="0" dirty="0"/>
              <a:t> metal detector is available it should be utilized to determine the status of metallic objects on the person.</a:t>
            </a:r>
            <a:r>
              <a:rPr lang="en-US" dirty="0"/>
              <a:t> </a:t>
            </a:r>
            <a:r>
              <a:rPr lang="en-US" baseline="0" dirty="0"/>
              <a:t>Obvious areas to search are listed, however, if any contraband is located during the initial search the subject should be isolated and a detailed search should be conducted away from others. If possible utilize a witness of the same gender when conducting searches, if this is not possible a video camera can also be utilized in the event of any accusations of impropriety from the person being searched.</a:t>
            </a:r>
            <a:endParaRPr lang="en-US" dirty="0"/>
          </a:p>
        </p:txBody>
      </p:sp>
      <p:sp>
        <p:nvSpPr>
          <p:cNvPr id="33796" name="Slide Number Placeholder 3"/>
          <p:cNvSpPr>
            <a:spLocks noGrp="1"/>
          </p:cNvSpPr>
          <p:nvPr>
            <p:ph type="sldNum" sz="quarter" idx="5"/>
          </p:nvPr>
        </p:nvSpPr>
        <p:spPr>
          <a:noFill/>
        </p:spPr>
        <p:txBody>
          <a:bodyPr/>
          <a:lstStyle/>
          <a:p>
            <a:fld id="{F49E0764-5F2C-404C-8B06-53BD54F65EF5}" type="slidenum">
              <a:rPr lang="en-US" smtClean="0"/>
              <a:pPr/>
              <a:t>10</a:t>
            </a:fld>
            <a:endParaRPr lang="en-US" dirty="0"/>
          </a:p>
        </p:txBody>
      </p:sp>
    </p:spTree>
    <p:extLst>
      <p:ext uri="{BB962C8B-B14F-4D97-AF65-F5344CB8AC3E}">
        <p14:creationId xmlns:p14="http://schemas.microsoft.com/office/powerpoint/2010/main" val="58079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US" dirty="0"/>
              <a:t>It is a matter of judgment when determining if a quick search is sufficient. The refusal to remove head garments (noncompliant) , showing indicators of suspicious behavior and many other factors should be considered when making a decision if a detailed search is needed.    </a:t>
            </a:r>
          </a:p>
        </p:txBody>
      </p:sp>
      <p:sp>
        <p:nvSpPr>
          <p:cNvPr id="34820" name="Slide Number Placeholder 3"/>
          <p:cNvSpPr>
            <a:spLocks noGrp="1"/>
          </p:cNvSpPr>
          <p:nvPr>
            <p:ph type="sldNum" sz="quarter" idx="5"/>
          </p:nvPr>
        </p:nvSpPr>
        <p:spPr>
          <a:noFill/>
        </p:spPr>
        <p:txBody>
          <a:bodyPr/>
          <a:lstStyle/>
          <a:p>
            <a:fld id="{57BC1D3A-E512-4278-AE3C-9040C7F8E0F3}" type="slidenum">
              <a:rPr lang="en-US" smtClean="0"/>
              <a:pPr/>
              <a:t>11</a:t>
            </a:fld>
            <a:endParaRPr lang="en-US" dirty="0"/>
          </a:p>
        </p:txBody>
      </p:sp>
    </p:spTree>
    <p:extLst>
      <p:ext uri="{BB962C8B-B14F-4D97-AF65-F5344CB8AC3E}">
        <p14:creationId xmlns:p14="http://schemas.microsoft.com/office/powerpoint/2010/main" val="362710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dirty="0"/>
              <a:t>It is any extremely sensitive matter with regard to having the searcher be of the same gender as the person being searched. All efforts should be made to have a female searcher for all females and children. It is likely that allegations of misconduct will arise from a male searching a female or child.</a:t>
            </a:r>
          </a:p>
        </p:txBody>
      </p:sp>
      <p:sp>
        <p:nvSpPr>
          <p:cNvPr id="35844" name="Slide Number Placeholder 3"/>
          <p:cNvSpPr>
            <a:spLocks noGrp="1"/>
          </p:cNvSpPr>
          <p:nvPr>
            <p:ph type="sldNum" sz="quarter" idx="5"/>
          </p:nvPr>
        </p:nvSpPr>
        <p:spPr>
          <a:noFill/>
        </p:spPr>
        <p:txBody>
          <a:bodyPr/>
          <a:lstStyle/>
          <a:p>
            <a:fld id="{C774445A-44C5-4C20-A1CF-6EF003B9277E}" type="slidenum">
              <a:rPr lang="en-US" smtClean="0"/>
              <a:pPr/>
              <a:t>12</a:t>
            </a:fld>
            <a:endParaRPr lang="en-US" dirty="0"/>
          </a:p>
        </p:txBody>
      </p:sp>
    </p:spTree>
    <p:extLst>
      <p:ext uri="{BB962C8B-B14F-4D97-AF65-F5344CB8AC3E}">
        <p14:creationId xmlns:p14="http://schemas.microsoft.com/office/powerpoint/2010/main" val="2931510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a:t>The searcher should inspect the pockets of any individual prior to allowing the subject to empty there pockets. Putting the contains of the subjects pocket into a clear container and keeping it in view, reduces the potential allegation of theft.     </a:t>
            </a:r>
          </a:p>
          <a:p>
            <a:pPr eaLnBrk="1" hangingPunct="1"/>
            <a:endParaRPr lang="en-US" dirty="0"/>
          </a:p>
          <a:p>
            <a:pPr eaLnBrk="1" hangingPunct="1"/>
            <a:r>
              <a:rPr lang="en-US" dirty="0"/>
              <a:t>They searcher may want to ask the subject if they have anything that they would like to surrender</a:t>
            </a:r>
            <a:r>
              <a:rPr lang="en-US" baseline="0" dirty="0"/>
              <a:t> voluntarily.  Also, before the search be sure to ask the subject if they have anything in there possession, either on their person, or in their personal belongings (back-packs, purse etc…), that will cause harm to either the searcher or the person being searched.</a:t>
            </a:r>
            <a:endParaRPr lang="en-US" dirty="0"/>
          </a:p>
        </p:txBody>
      </p:sp>
      <p:sp>
        <p:nvSpPr>
          <p:cNvPr id="36868" name="Slide Number Placeholder 3"/>
          <p:cNvSpPr>
            <a:spLocks noGrp="1"/>
          </p:cNvSpPr>
          <p:nvPr>
            <p:ph type="sldNum" sz="quarter" idx="5"/>
          </p:nvPr>
        </p:nvSpPr>
        <p:spPr>
          <a:noFill/>
        </p:spPr>
        <p:txBody>
          <a:bodyPr/>
          <a:lstStyle/>
          <a:p>
            <a:fld id="{44615577-B078-4F84-8CB7-D9BDC9BC055F}" type="slidenum">
              <a:rPr lang="en-US" smtClean="0"/>
              <a:pPr/>
              <a:t>13</a:t>
            </a:fld>
            <a:endParaRPr lang="en-US" dirty="0"/>
          </a:p>
        </p:txBody>
      </p:sp>
    </p:spTree>
    <p:extLst>
      <p:ext uri="{BB962C8B-B14F-4D97-AF65-F5344CB8AC3E}">
        <p14:creationId xmlns:p14="http://schemas.microsoft.com/office/powerpoint/2010/main" val="239270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dirty="0"/>
              <a:t>Be mindful that the most likely place a person will attempt to conceal a weapon is in there waistband. Don’t be overly sensitive about searching a groin area of a person that is of the same gender, the</a:t>
            </a:r>
            <a:r>
              <a:rPr lang="en-US" baseline="0" dirty="0"/>
              <a:t> person</a:t>
            </a:r>
            <a:r>
              <a:rPr lang="en-US" dirty="0"/>
              <a:t> is counting on the</a:t>
            </a:r>
            <a:r>
              <a:rPr lang="en-US" baseline="0" dirty="0"/>
              <a:t> searcher skipping over the area</a:t>
            </a:r>
            <a:r>
              <a:rPr lang="en-US" dirty="0"/>
              <a:t>.</a:t>
            </a:r>
            <a:r>
              <a:rPr lang="en-US" baseline="0" dirty="0"/>
              <a:t>  One common procedure of drug smugglers is to use padded bras stuffed with product on female smugglers.</a:t>
            </a:r>
            <a:endParaRPr lang="en-US" dirty="0"/>
          </a:p>
          <a:p>
            <a:r>
              <a:rPr lang="en-US" dirty="0"/>
              <a:t>  </a:t>
            </a:r>
          </a:p>
        </p:txBody>
      </p:sp>
    </p:spTree>
    <p:extLst>
      <p:ext uri="{BB962C8B-B14F-4D97-AF65-F5344CB8AC3E}">
        <p14:creationId xmlns:p14="http://schemas.microsoft.com/office/powerpoint/2010/main" val="168418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dirty="0"/>
              <a:t>It</a:t>
            </a:r>
            <a:r>
              <a:rPr lang="en-US" baseline="0" dirty="0"/>
              <a:t> is very easy to conceal items in </a:t>
            </a:r>
            <a:r>
              <a:rPr lang="en-US" dirty="0"/>
              <a:t>clothing. The seams of clothing can easily be used to hide items such as detonators / blasting caps. </a:t>
            </a:r>
            <a:r>
              <a:rPr lang="en-US" baseline="0" dirty="0"/>
              <a:t>Consider the cultural awareness practices not only from the respect aspect, but from the knowledge of the persons being searched as to how they can take advantage of it.</a:t>
            </a:r>
            <a:endParaRPr lang="en-US" dirty="0"/>
          </a:p>
          <a:p>
            <a:pPr eaLnBrk="1" hangingPunct="1"/>
            <a:endParaRPr lang="en-US" dirty="0"/>
          </a:p>
          <a:p>
            <a:pPr eaLnBrk="1" hangingPunct="1"/>
            <a:r>
              <a:rPr lang="en-US" dirty="0"/>
              <a:t>Treating people with respect should be a standard practice. </a:t>
            </a:r>
          </a:p>
          <a:p>
            <a:pPr eaLnBrk="1" hangingPunct="1"/>
            <a:endParaRPr lang="en-US" dirty="0"/>
          </a:p>
          <a:p>
            <a:pPr eaLnBrk="1" hangingPunct="1"/>
            <a:r>
              <a:rPr lang="en-US" dirty="0"/>
              <a:t>All baggage carried should be considered as part of the individual. It is very important that all baggage be systematically searched.       </a:t>
            </a:r>
          </a:p>
        </p:txBody>
      </p:sp>
      <p:sp>
        <p:nvSpPr>
          <p:cNvPr id="38916" name="Slide Number Placeholder 3"/>
          <p:cNvSpPr>
            <a:spLocks noGrp="1"/>
          </p:cNvSpPr>
          <p:nvPr>
            <p:ph type="sldNum" sz="quarter" idx="5"/>
          </p:nvPr>
        </p:nvSpPr>
        <p:spPr>
          <a:noFill/>
        </p:spPr>
        <p:txBody>
          <a:bodyPr/>
          <a:lstStyle/>
          <a:p>
            <a:fld id="{9F7906FB-C80A-41D5-B944-3D83C8587026}" type="slidenum">
              <a:rPr lang="en-US" smtClean="0"/>
              <a:pPr/>
              <a:t>15</a:t>
            </a:fld>
            <a:endParaRPr lang="en-US" dirty="0"/>
          </a:p>
        </p:txBody>
      </p:sp>
    </p:spTree>
    <p:extLst>
      <p:ext uri="{BB962C8B-B14F-4D97-AF65-F5344CB8AC3E}">
        <p14:creationId xmlns:p14="http://schemas.microsoft.com/office/powerpoint/2010/main" val="116018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dirty="0"/>
              <a:t>The most important issue is being systematic, every search should be conducted the same. </a:t>
            </a:r>
          </a:p>
        </p:txBody>
      </p:sp>
      <p:sp>
        <p:nvSpPr>
          <p:cNvPr id="38916" name="Slide Number Placeholder 3"/>
          <p:cNvSpPr>
            <a:spLocks noGrp="1"/>
          </p:cNvSpPr>
          <p:nvPr>
            <p:ph type="sldNum" sz="quarter" idx="5"/>
          </p:nvPr>
        </p:nvSpPr>
        <p:spPr>
          <a:noFill/>
        </p:spPr>
        <p:txBody>
          <a:bodyPr/>
          <a:lstStyle/>
          <a:p>
            <a:fld id="{9F7906FB-C80A-41D5-B944-3D83C8587026}" type="slidenum">
              <a:rPr lang="en-US" smtClean="0"/>
              <a:pPr/>
              <a:t>16</a:t>
            </a:fld>
            <a:endParaRPr lang="en-US" dirty="0"/>
          </a:p>
        </p:txBody>
      </p:sp>
    </p:spTree>
    <p:extLst>
      <p:ext uri="{BB962C8B-B14F-4D97-AF65-F5344CB8AC3E}">
        <p14:creationId xmlns:p14="http://schemas.microsoft.com/office/powerpoint/2010/main" val="40906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dirty="0"/>
              <a:t>We have covered the objective of a person search, demonstrated how to conduct a person search and discussed in detail the two primary types of person search.  </a:t>
            </a:r>
          </a:p>
          <a:p>
            <a:r>
              <a:rPr lang="en-US" b="1" dirty="0"/>
              <a:t>Question-  </a:t>
            </a:r>
            <a:r>
              <a:rPr lang="en-US" dirty="0"/>
              <a:t>When would you perform a quick search?</a:t>
            </a:r>
          </a:p>
          <a:p>
            <a:r>
              <a:rPr lang="en-US" b="1" dirty="0"/>
              <a:t>Answer-</a:t>
            </a:r>
            <a:r>
              <a:rPr lang="en-US" dirty="0"/>
              <a:t>  Large number of personnel or in the public eye. </a:t>
            </a:r>
          </a:p>
          <a:p>
            <a:r>
              <a:rPr lang="en-US" b="1" dirty="0"/>
              <a:t>Question-  </a:t>
            </a:r>
            <a:r>
              <a:rPr lang="en-US" dirty="0"/>
              <a:t>What tool can assist you with a personal search?</a:t>
            </a:r>
          </a:p>
          <a:p>
            <a:r>
              <a:rPr lang="en-US" b="1" dirty="0"/>
              <a:t>Answer-  </a:t>
            </a:r>
            <a:r>
              <a:rPr lang="en-US" dirty="0"/>
              <a:t>A handheld metal detector.</a:t>
            </a:r>
            <a:endParaRPr lang="en-US" b="1" dirty="0"/>
          </a:p>
        </p:txBody>
      </p:sp>
    </p:spTree>
    <p:extLst>
      <p:ext uri="{BB962C8B-B14F-4D97-AF65-F5344CB8AC3E}">
        <p14:creationId xmlns:p14="http://schemas.microsoft.com/office/powerpoint/2010/main" val="77060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Grp="1" noChangeArrowheads="1"/>
          </p:cNvSpPr>
          <p:nvPr/>
        </p:nvSpPr>
        <p:spPr bwMode="auto">
          <a:xfrm>
            <a:off x="0" y="0"/>
            <a:ext cx="3038475" cy="463550"/>
          </a:xfrm>
          <a:prstGeom prst="rect">
            <a:avLst/>
          </a:prstGeom>
          <a:noFill/>
          <a:ln w="9525">
            <a:noFill/>
            <a:miter lim="800000"/>
            <a:headEnd/>
            <a:tailEnd/>
          </a:ln>
        </p:spPr>
        <p:txBody>
          <a:bodyPr lIns="93166" tIns="46583" rIns="93166" bIns="46583"/>
          <a:lstStyle/>
          <a:p>
            <a:pPr defTabSz="931863"/>
            <a:r>
              <a:rPr lang="en-US" sz="1200" dirty="0"/>
              <a:t>Search / Tactical Site Exploitation (TSE)</a:t>
            </a:r>
          </a:p>
        </p:txBody>
      </p:sp>
      <p:sp>
        <p:nvSpPr>
          <p:cNvPr id="24579"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66" tIns="46583" rIns="93166" bIns="46583" anchor="b"/>
          <a:lstStyle/>
          <a:p>
            <a:pPr algn="r" defTabSz="931863"/>
            <a:fld id="{0979F48D-DD6D-4DED-9443-DBD76E84D0FB}" type="slidenum">
              <a:rPr lang="en-US" sz="1200"/>
              <a:pPr algn="r" defTabSz="931863"/>
              <a:t>2</a:t>
            </a:fld>
            <a:endParaRPr lang="en-US" sz="1200" dirty="0"/>
          </a:p>
        </p:txBody>
      </p:sp>
      <p:sp>
        <p:nvSpPr>
          <p:cNvPr id="24580" name="Rectangle 2"/>
          <p:cNvSpPr>
            <a:spLocks noGrp="1" noRot="1" noChangeAspect="1" noChangeArrowheads="1" noTextEdit="1"/>
          </p:cNvSpPr>
          <p:nvPr>
            <p:ph type="sldImg"/>
          </p:nvPr>
        </p:nvSpPr>
        <p:spPr>
          <a:xfrm>
            <a:off x="1181100" y="698500"/>
            <a:ext cx="4648200" cy="3486150"/>
          </a:xfrm>
          <a:ln/>
        </p:spPr>
      </p:sp>
      <p:sp>
        <p:nvSpPr>
          <p:cNvPr id="24581" name="Rectangle 3"/>
          <p:cNvSpPr>
            <a:spLocks noGrp="1" noChangeArrowheads="1"/>
          </p:cNvSpPr>
          <p:nvPr>
            <p:ph type="body" idx="1"/>
          </p:nvPr>
        </p:nvSpPr>
        <p:spPr>
          <a:xfrm>
            <a:off x="701675" y="4414838"/>
            <a:ext cx="5607050" cy="4183062"/>
          </a:xfrm>
          <a:ln/>
        </p:spPr>
        <p:txBody>
          <a:bodyPr lIns="93166" tIns="46583" rIns="93166" bIns="46583"/>
          <a:lstStyle/>
          <a:p>
            <a:pPr eaLnBrk="1" hangingPunct="1">
              <a:defRPr/>
            </a:pPr>
            <a:r>
              <a:rPr lang="en-US" b="1" dirty="0"/>
              <a:t>Enabling Objective-</a:t>
            </a:r>
            <a:r>
              <a:rPr lang="en-US" dirty="0">
                <a:effectLst>
                  <a:outerShdw blurRad="38100" dist="38100" dir="2700000" algn="tl">
                    <a:srgbClr val="FFFFFF"/>
                  </a:outerShdw>
                </a:effectLst>
              </a:rPr>
              <a:t>  Instructor should read the E.O.’s.  </a:t>
            </a:r>
            <a:r>
              <a:rPr lang="en-AU" dirty="0"/>
              <a:t>You (the student) should have the knowledge and ability to locate and identify weapons and/or contraband hidden on a person. Also, have the base knowledge to determine when detention is appropriate. </a:t>
            </a:r>
            <a:r>
              <a:rPr lang="en-US" dirty="0"/>
              <a:t>Upon completion of this class, each student will have the knowledge, skills, and abilities to:</a:t>
            </a:r>
          </a:p>
          <a:p>
            <a:pPr lvl="1" eaLnBrk="1" hangingPunct="1">
              <a:defRPr/>
            </a:pPr>
            <a:r>
              <a:rPr lang="en-GB" dirty="0"/>
              <a:t>Identify weapons or contraband that may be used to cause</a:t>
            </a:r>
            <a:r>
              <a:rPr lang="en-GB" baseline="0" dirty="0"/>
              <a:t> harm</a:t>
            </a:r>
            <a:endParaRPr lang="en-GB" dirty="0"/>
          </a:p>
          <a:p>
            <a:pPr lvl="1" eaLnBrk="1" hangingPunct="1">
              <a:defRPr/>
            </a:pPr>
            <a:r>
              <a:rPr lang="en-GB" dirty="0"/>
              <a:t>Determine when to detain personnel carrying devices, documents or components used to construct IEDs</a:t>
            </a:r>
            <a:endParaRPr lang="en-US" dirty="0"/>
          </a:p>
          <a:p>
            <a:pPr eaLnBrk="1" hangingPunct="1">
              <a:defRPr/>
            </a:pPr>
            <a:endParaRPr lang="en-AU" dirty="0"/>
          </a:p>
          <a:p>
            <a:pPr eaLnBrk="1" hangingPunct="1">
              <a:defRPr/>
            </a:pPr>
            <a:r>
              <a:rPr lang="en-AU" dirty="0"/>
              <a:t> </a:t>
            </a:r>
          </a:p>
        </p:txBody>
      </p:sp>
    </p:spTree>
    <p:extLst>
      <p:ext uri="{BB962C8B-B14F-4D97-AF65-F5344CB8AC3E}">
        <p14:creationId xmlns:p14="http://schemas.microsoft.com/office/powerpoint/2010/main" val="187291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dirty="0"/>
              <a:t>Examples that may be considered an immediate threat are: weapons, constructed I.E.D’s and other dangerous items.</a:t>
            </a:r>
          </a:p>
          <a:p>
            <a:pPr eaLnBrk="1" hangingPunct="1"/>
            <a:endParaRPr lang="en-US" dirty="0"/>
          </a:p>
          <a:p>
            <a:pPr eaLnBrk="1" hangingPunct="1"/>
            <a:r>
              <a:rPr lang="en-US" dirty="0"/>
              <a:t>Examples that may be considered contraband are: ammunition, explosives, drugs and other illegal items.</a:t>
            </a:r>
          </a:p>
          <a:p>
            <a:pPr eaLnBrk="1" hangingPunct="1"/>
            <a:endParaRPr lang="en-US" baseline="0" dirty="0"/>
          </a:p>
          <a:p>
            <a:pPr eaLnBrk="1" hangingPunct="1"/>
            <a:r>
              <a:rPr lang="en-US" baseline="0" dirty="0"/>
              <a:t>Examples </a:t>
            </a:r>
            <a:r>
              <a:rPr lang="en-US" dirty="0"/>
              <a:t>that may be considered exploitable materials are: I.E.D. components, documents</a:t>
            </a:r>
            <a:r>
              <a:rPr lang="en-US" baseline="0" dirty="0"/>
              <a:t> containing questionable information, or any item considered to be propaganda targeting the well being of the local populous</a:t>
            </a:r>
            <a:r>
              <a:rPr lang="en-US" dirty="0"/>
              <a:t>.</a:t>
            </a:r>
          </a:p>
          <a:p>
            <a:pPr eaLnBrk="1" hangingPunct="1"/>
            <a:r>
              <a:rPr lang="en-US" dirty="0"/>
              <a:t> </a:t>
            </a:r>
          </a:p>
          <a:p>
            <a:pPr eaLnBrk="1" hangingPunct="1"/>
            <a:r>
              <a:rPr lang="en-US" dirty="0"/>
              <a:t>  </a:t>
            </a:r>
          </a:p>
        </p:txBody>
      </p:sp>
      <p:sp>
        <p:nvSpPr>
          <p:cNvPr id="26628" name="Slide Number Placeholder 3"/>
          <p:cNvSpPr>
            <a:spLocks noGrp="1"/>
          </p:cNvSpPr>
          <p:nvPr>
            <p:ph type="sldNum" sz="quarter" idx="5"/>
          </p:nvPr>
        </p:nvSpPr>
        <p:spPr>
          <a:noFill/>
        </p:spPr>
        <p:txBody>
          <a:bodyPr/>
          <a:lstStyle/>
          <a:p>
            <a:fld id="{E17AAA4C-5EF2-4862-8D63-A10953F216BA}" type="slidenum">
              <a:rPr lang="en-US" smtClean="0"/>
              <a:pPr/>
              <a:t>3</a:t>
            </a:fld>
            <a:endParaRPr lang="en-US" dirty="0"/>
          </a:p>
        </p:txBody>
      </p:sp>
    </p:spTree>
    <p:extLst>
      <p:ext uri="{BB962C8B-B14F-4D97-AF65-F5344CB8AC3E}">
        <p14:creationId xmlns:p14="http://schemas.microsoft.com/office/powerpoint/2010/main" val="54615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individual that may be considered hostile or involved in an incident may be searched. The criteria for the search must still fall within the local laws of the country where the search is to be performed. Any individual on-site at a bombing incident should be considered a suspect even if injury has occurred. The local law enforcement will be in charge of this action unless the military forces in the area have authority to conduct these searches. It is highly advised in the event local authorities have limited training in IED components that a bomb technician aid them when conducting searches to look for any suspicious items law enforcement may overlook.</a:t>
            </a:r>
            <a:endParaRPr lang="en-US" dirty="0"/>
          </a:p>
        </p:txBody>
      </p:sp>
      <p:sp>
        <p:nvSpPr>
          <p:cNvPr id="4" name="Slide Number Placeholder 3"/>
          <p:cNvSpPr>
            <a:spLocks noGrp="1"/>
          </p:cNvSpPr>
          <p:nvPr>
            <p:ph type="sldNum" sz="quarter" idx="10"/>
          </p:nvPr>
        </p:nvSpPr>
        <p:spPr/>
        <p:txBody>
          <a:bodyPr/>
          <a:lstStyle/>
          <a:p>
            <a:pPr>
              <a:defRPr/>
            </a:pPr>
            <a:fld id="{7E4732F5-2BC8-4570-819F-D5C2F7A79BF5}" type="slidenum">
              <a:rPr lang="en-US" smtClean="0"/>
              <a:pPr>
                <a:defRPr/>
              </a:pPr>
              <a:t>4</a:t>
            </a:fld>
            <a:endParaRPr lang="en-US" dirty="0"/>
          </a:p>
        </p:txBody>
      </p:sp>
    </p:spTree>
    <p:extLst>
      <p:ext uri="{BB962C8B-B14F-4D97-AF65-F5344CB8AC3E}">
        <p14:creationId xmlns:p14="http://schemas.microsoft.com/office/powerpoint/2010/main" val="203745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When searching people it is easy to be caught up in the</a:t>
            </a:r>
            <a:r>
              <a:rPr lang="en-US" baseline="0" dirty="0"/>
              <a:t> heat of the moment, especially when co-workers, family, or friends have been involved in the incident. It is of the utmost importance to keep ones professionalism at the top of the thought process when conducting any search.</a:t>
            </a:r>
          </a:p>
          <a:p>
            <a:endParaRPr lang="en-US" baseline="0" dirty="0"/>
          </a:p>
          <a:p>
            <a:r>
              <a:rPr lang="en-US" baseline="0" dirty="0"/>
              <a:t>There are actions that may be considered threatening to the individual being searched, especially if they have never been involved in a scenario that would warrant an invasion of their personal space. All people involved in the search process should be treated with dignity and respect by the searching personnel. Any ill treatment will surely be noted by the individuals and questions may arise later. Even if the individual is known to have been involved, the search location is not the place for an interrogation.</a:t>
            </a:r>
          </a:p>
          <a:p>
            <a:endParaRPr lang="en-US" baseline="0" dirty="0"/>
          </a:p>
          <a:p>
            <a:r>
              <a:rPr lang="en-US" baseline="0" dirty="0"/>
              <a:t>Consider additional aid if the search involves a diverse array of personnel. Female search personnel are typically seen as less threatening as males, and the cultural considerations of males searching females and children must also be measured. If the search is conducted in an area unfamiliar to personnel it is important to abide by the local cultural requirements in order to keep the trust of the indigenous population. Cultural support teams can be formed to assist and oversee the search process to ensure cultural requirements remain intact. This does not mean if they aren’t available, don’t search, just keep the cultural requirements engaged during personnel searches.</a:t>
            </a:r>
            <a:endParaRPr lang="en-US" dirty="0"/>
          </a:p>
        </p:txBody>
      </p:sp>
      <p:sp>
        <p:nvSpPr>
          <p:cNvPr id="4" name="Slide Number Placeholder 3"/>
          <p:cNvSpPr>
            <a:spLocks noGrp="1"/>
          </p:cNvSpPr>
          <p:nvPr>
            <p:ph type="sldNum" sz="quarter" idx="10"/>
          </p:nvPr>
        </p:nvSpPr>
        <p:spPr/>
        <p:txBody>
          <a:bodyPr/>
          <a:lstStyle/>
          <a:p>
            <a:pPr>
              <a:defRPr/>
            </a:pPr>
            <a:fld id="{7E4732F5-2BC8-4570-819F-D5C2F7A79BF5}" type="slidenum">
              <a:rPr lang="en-US" smtClean="0"/>
              <a:pPr>
                <a:defRPr/>
              </a:pPr>
              <a:t>5</a:t>
            </a:fld>
            <a:endParaRPr lang="en-US" dirty="0"/>
          </a:p>
        </p:txBody>
      </p:sp>
    </p:spTree>
    <p:extLst>
      <p:ext uri="{BB962C8B-B14F-4D97-AF65-F5344CB8AC3E}">
        <p14:creationId xmlns:p14="http://schemas.microsoft.com/office/powerpoint/2010/main" val="259265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dirty="0"/>
              <a:t>Informing a person of the reason for the search will allow them to understand what is happening and why they must be searched.</a:t>
            </a:r>
          </a:p>
          <a:p>
            <a:pPr eaLnBrk="1" hangingPunct="1"/>
            <a:endParaRPr lang="en-US" dirty="0"/>
          </a:p>
          <a:p>
            <a:pPr eaLnBrk="1" hangingPunct="1"/>
            <a:r>
              <a:rPr lang="en-US" dirty="0"/>
              <a:t>Giving the person an opportunity to voluntarily surrender items will allow that person the opportunity to retain there dignity and not feel that they are being forced to comply. Keeping</a:t>
            </a:r>
            <a:r>
              <a:rPr lang="en-US" baseline="0" dirty="0"/>
              <a:t> personal items that have been volunteered and do not present a logical intelligence value can only hurt further interactions if another incident occurs in the area and a search will need to be conducted.</a:t>
            </a:r>
            <a:endParaRPr lang="en-US" dirty="0"/>
          </a:p>
        </p:txBody>
      </p:sp>
      <p:sp>
        <p:nvSpPr>
          <p:cNvPr id="27652" name="Slide Number Placeholder 3"/>
          <p:cNvSpPr>
            <a:spLocks noGrp="1"/>
          </p:cNvSpPr>
          <p:nvPr>
            <p:ph type="sldNum" sz="quarter" idx="5"/>
          </p:nvPr>
        </p:nvSpPr>
        <p:spPr>
          <a:noFill/>
        </p:spPr>
        <p:txBody>
          <a:bodyPr/>
          <a:lstStyle/>
          <a:p>
            <a:fld id="{BC2A5AC4-7FE2-4356-B15D-287624F8240F}" type="slidenum">
              <a:rPr lang="en-US" smtClean="0"/>
              <a:pPr/>
              <a:t>6</a:t>
            </a:fld>
            <a:endParaRPr lang="en-US" dirty="0"/>
          </a:p>
        </p:txBody>
      </p:sp>
    </p:spTree>
    <p:extLst>
      <p:ext uri="{BB962C8B-B14F-4D97-AF65-F5344CB8AC3E}">
        <p14:creationId xmlns:p14="http://schemas.microsoft.com/office/powerpoint/2010/main" val="76544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dirty="0"/>
              <a:t>This list is not all encompassing, nor is it conclusive. On approach and prior to searching, attention should be given to the individuals behavior. Not all displayed indicators will mean that a person is suspicious.</a:t>
            </a:r>
            <a:r>
              <a:rPr lang="en-US" baseline="0" dirty="0"/>
              <a:t> Continue to monitor the persons waiting to be searched. Be cognizant of any individual who leaves the area suddenly, or appears to be anxious to move up in the line ahead of others.</a:t>
            </a:r>
            <a:endParaRPr lang="en-US" dirty="0"/>
          </a:p>
          <a:p>
            <a:endParaRPr lang="en-US" dirty="0"/>
          </a:p>
          <a:p>
            <a:r>
              <a:rPr lang="en-US" dirty="0"/>
              <a:t>   </a:t>
            </a:r>
          </a:p>
        </p:txBody>
      </p:sp>
    </p:spTree>
    <p:extLst>
      <p:ext uri="{BB962C8B-B14F-4D97-AF65-F5344CB8AC3E}">
        <p14:creationId xmlns:p14="http://schemas.microsoft.com/office/powerpoint/2010/main" val="93707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course, we will be dealing with</a:t>
            </a:r>
            <a:r>
              <a:rPr lang="en-US" baseline="0" dirty="0"/>
              <a:t> Quick and Detailed searches.  Quick searches are commonly checkpoints and are done in plain view of the public.  Detailed searches should be done in a more secluded setting, out of public view.</a:t>
            </a:r>
          </a:p>
        </p:txBody>
      </p:sp>
      <p:sp>
        <p:nvSpPr>
          <p:cNvPr id="4" name="Slide Number Placeholder 3"/>
          <p:cNvSpPr>
            <a:spLocks noGrp="1"/>
          </p:cNvSpPr>
          <p:nvPr>
            <p:ph type="sldNum" sz="quarter" idx="10"/>
          </p:nvPr>
        </p:nvSpPr>
        <p:spPr/>
        <p:txBody>
          <a:bodyPr/>
          <a:lstStyle/>
          <a:p>
            <a:pPr>
              <a:defRPr/>
            </a:pPr>
            <a:fld id="{7E4732F5-2BC8-4570-819F-D5C2F7A79BF5}" type="slidenum">
              <a:rPr lang="en-US" smtClean="0"/>
              <a:pPr>
                <a:defRPr/>
              </a:pPr>
              <a:t>8</a:t>
            </a:fld>
            <a:endParaRPr lang="en-US" dirty="0"/>
          </a:p>
        </p:txBody>
      </p:sp>
    </p:spTree>
    <p:extLst>
      <p:ext uri="{BB962C8B-B14F-4D97-AF65-F5344CB8AC3E}">
        <p14:creationId xmlns:p14="http://schemas.microsoft.com/office/powerpoint/2010/main" val="22098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 quick search is common at check points and while on a normal patrol to search person(s) displaying suspicious behaviors. The use of a handheld metal detector is a great advantage if available. If not available a quick search normally incorporates a simple pat-down procedure. This search is normally completed within two minutes. If contraband objects are located,</a:t>
            </a:r>
            <a:r>
              <a:rPr lang="en-US" baseline="0" dirty="0"/>
              <a:t> a more detailed search will be conducted. (explained in the next section)</a:t>
            </a:r>
            <a:endParaRPr lang="en-US" dirty="0"/>
          </a:p>
        </p:txBody>
      </p:sp>
      <p:sp>
        <p:nvSpPr>
          <p:cNvPr id="31748" name="Slide Number Placeholder 3"/>
          <p:cNvSpPr>
            <a:spLocks noGrp="1"/>
          </p:cNvSpPr>
          <p:nvPr>
            <p:ph type="sldNum" sz="quarter" idx="5"/>
          </p:nvPr>
        </p:nvSpPr>
        <p:spPr>
          <a:noFill/>
        </p:spPr>
        <p:txBody>
          <a:bodyPr/>
          <a:lstStyle/>
          <a:p>
            <a:fld id="{85424E94-5188-40C0-9257-DB4BD2E3AE87}" type="slidenum">
              <a:rPr lang="en-US" smtClean="0"/>
              <a:pPr/>
              <a:t>9</a:t>
            </a:fld>
            <a:endParaRPr lang="en-US" dirty="0"/>
          </a:p>
        </p:txBody>
      </p:sp>
    </p:spTree>
    <p:extLst>
      <p:ext uri="{BB962C8B-B14F-4D97-AF65-F5344CB8AC3E}">
        <p14:creationId xmlns:p14="http://schemas.microsoft.com/office/powerpoint/2010/main" val="1586613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743200"/>
          </a:xfrm>
        </p:spPr>
        <p:txBody>
          <a:bodyPr anchor="ctr">
            <a:noAutofit/>
          </a:bodyPr>
          <a:lstStyle>
            <a:lvl1pPr>
              <a:lnSpc>
                <a:spcPct val="100000"/>
              </a:lnSpc>
              <a:defRPr sz="4000"/>
            </a:lvl1pPr>
          </a:lstStyle>
          <a:p>
            <a:r>
              <a:rPr lang="en-US"/>
              <a:t>Click to edit Master title style</a:t>
            </a:r>
            <a:endParaRPr lang="en-US" dirty="0"/>
          </a:p>
        </p:txBody>
      </p:sp>
      <p:sp>
        <p:nvSpPr>
          <p:cNvPr id="3" name="Subtitle 2"/>
          <p:cNvSpPr>
            <a:spLocks noGrp="1"/>
          </p:cNvSpPr>
          <p:nvPr>
            <p:ph type="subTitle" idx="1"/>
          </p:nvPr>
        </p:nvSpPr>
        <p:spPr>
          <a:xfrm>
            <a:off x="1371600" y="4282440"/>
            <a:ext cx="6400800" cy="1356360"/>
          </a:xfrm>
        </p:spPr>
        <p:txBody>
          <a:bodyPr>
            <a:normAutofit/>
          </a:bodyPr>
          <a:lstStyle>
            <a:lvl1pPr marL="0" indent="0" algn="ctr">
              <a:buNone/>
              <a:defRPr sz="240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18"/>
          <p:cNvSpPr txBox="1">
            <a:spLocks noChangeArrowheads="1"/>
          </p:cNvSpPr>
          <p:nvPr/>
        </p:nvSpPr>
        <p:spPr bwMode="auto">
          <a:xfrm>
            <a:off x="0" y="6002179"/>
            <a:ext cx="9144000" cy="246221"/>
          </a:xfrm>
          <a:prstGeom prst="rect">
            <a:avLst/>
          </a:prstGeom>
          <a:noFill/>
          <a:ln w="9525">
            <a:noFill/>
            <a:miter lim="800000"/>
            <a:headEnd/>
            <a:tailEn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chemeClr val="tx1"/>
                </a:solidFill>
                <a:effectLst/>
                <a:uLnTx/>
                <a:uFillTx/>
              </a:rPr>
              <a:t>DISTRIBUTION STATEMENT F: Further dissemination only as directed by NAVEODTECHDIV (04FEB11) or higher </a:t>
            </a:r>
            <a:r>
              <a:rPr kumimoji="0" lang="en-US" sz="1000" b="1" i="0" u="none" strike="noStrike" kern="0" cap="none" spc="0" normalizeH="0" baseline="0" noProof="0" dirty="0" err="1">
                <a:ln>
                  <a:noFill/>
                </a:ln>
                <a:solidFill>
                  <a:schemeClr val="tx1"/>
                </a:solidFill>
                <a:effectLst/>
                <a:uLnTx/>
                <a:uFillTx/>
              </a:rPr>
              <a:t>DoD</a:t>
            </a:r>
            <a:r>
              <a:rPr kumimoji="0" lang="en-US" sz="1000" b="1" i="0" u="none" strike="noStrike" kern="0" cap="none" spc="0" normalizeH="0" baseline="0" noProof="0" dirty="0">
                <a:ln>
                  <a:noFill/>
                </a:ln>
                <a:solidFill>
                  <a:schemeClr val="tx1"/>
                </a:solidFill>
                <a:effectLst/>
                <a:uLnTx/>
                <a:uFillTx/>
              </a:rPr>
              <a:t> authority.</a:t>
            </a:r>
            <a:endParaRPr kumimoji="0" lang="en-US" sz="1000" b="1" i="0" u="none" strike="noStrike" kern="0" cap="none" spc="0" normalizeH="0" baseline="0" noProof="0" dirty="0">
              <a:ln>
                <a:noFill/>
              </a:ln>
              <a:solidFill>
                <a:schemeClr val="tx1"/>
              </a:solidFill>
              <a:effectLst/>
              <a:uLnTx/>
              <a:uFillTx/>
              <a:latin typeface="Arial" charset="0"/>
            </a:endParaRPr>
          </a:p>
        </p:txBody>
      </p:sp>
    </p:spTree>
    <p:extLst>
      <p:ext uri="{BB962C8B-B14F-4D97-AF65-F5344CB8AC3E}">
        <p14:creationId xmlns:p14="http://schemas.microsoft.com/office/powerpoint/2010/main" val="1447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bIns="0" anchor="b" anchorCtr="1"/>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846320"/>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a:t>
            </a:fld>
            <a:endParaRPr lang="en-US" dirty="0"/>
          </a:p>
        </p:txBody>
      </p:sp>
    </p:spTree>
    <p:extLst>
      <p:ext uri="{BB962C8B-B14F-4D97-AF65-F5344CB8AC3E}">
        <p14:creationId xmlns:p14="http://schemas.microsoft.com/office/powerpoint/2010/main" val="293571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188720" y="82296"/>
            <a:ext cx="6949440" cy="1005840"/>
          </a:xfrm>
        </p:spPr>
        <p:txBody>
          <a:bodyPr bIns="0" anchor="b" anchorCtr="1"/>
          <a:lstStyle>
            <a:lvl1pPr>
              <a:defRPr sz="40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F9DEF3D8-9BB1-46D3-9327-C8B6A65CCFAB}" type="slidenum">
              <a:rPr lang="en-US" smtClean="0"/>
              <a:pPr/>
              <a:t>‹#›</a:t>
            </a:fld>
            <a:endParaRPr lang="en-US" dirty="0"/>
          </a:p>
        </p:txBody>
      </p:sp>
      <p:sp>
        <p:nvSpPr>
          <p:cNvPr id="9" name="Content Placeholder 8"/>
          <p:cNvSpPr>
            <a:spLocks noGrp="1"/>
          </p:cNvSpPr>
          <p:nvPr>
            <p:ph sz="quarter" idx="13"/>
          </p:nvPr>
        </p:nvSpPr>
        <p:spPr>
          <a:xfrm>
            <a:off x="457200" y="1371600"/>
            <a:ext cx="41148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4572000" y="1141831"/>
            <a:ext cx="0" cy="5100119"/>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8"/>
          <p:cNvSpPr>
            <a:spLocks noGrp="1"/>
          </p:cNvSpPr>
          <p:nvPr>
            <p:ph sz="quarter" idx="14"/>
          </p:nvPr>
        </p:nvSpPr>
        <p:spPr>
          <a:xfrm>
            <a:off x="4572000" y="1371600"/>
            <a:ext cx="41148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508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nchor="b" anchorCtr="1"/>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114800" cy="73152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371600"/>
            <a:ext cx="4114800" cy="73152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F9DEF3D8-9BB1-46D3-9327-C8B6A65CCFAB}" type="slidenum">
              <a:rPr lang="en-US" smtClean="0"/>
              <a:pPr/>
              <a:t>‹#›</a:t>
            </a:fld>
            <a:endParaRPr lang="en-US" dirty="0"/>
          </a:p>
        </p:txBody>
      </p:sp>
      <p:sp>
        <p:nvSpPr>
          <p:cNvPr id="11" name="Content Placeholder 10"/>
          <p:cNvSpPr>
            <a:spLocks noGrp="1"/>
          </p:cNvSpPr>
          <p:nvPr>
            <p:ph sz="quarter" idx="13"/>
          </p:nvPr>
        </p:nvSpPr>
        <p:spPr>
          <a:xfrm>
            <a:off x="457200" y="2057400"/>
            <a:ext cx="411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37049" y="2057400"/>
            <a:ext cx="4114800"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4622800" y="1219200"/>
            <a:ext cx="0" cy="50292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Top Bottom">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bIns="0" anchor="b" anchorCtr="1"/>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9DEF3D8-9BB1-46D3-9327-C8B6A65CCFAB}" type="slidenum">
              <a:rPr lang="en-US" smtClean="0"/>
              <a:pPr/>
              <a:t>‹#›</a:t>
            </a:fld>
            <a:endParaRPr lang="en-US" dirty="0"/>
          </a:p>
        </p:txBody>
      </p:sp>
      <p:sp>
        <p:nvSpPr>
          <p:cNvPr id="6" name="Content Placeholder 2"/>
          <p:cNvSpPr>
            <a:spLocks noGrp="1"/>
          </p:cNvSpPr>
          <p:nvPr>
            <p:ph idx="1"/>
          </p:nvPr>
        </p:nvSpPr>
        <p:spPr>
          <a:xfrm>
            <a:off x="457200" y="1371600"/>
            <a:ext cx="8229600" cy="2362200"/>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810000"/>
            <a:ext cx="8229600" cy="2362200"/>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1418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F9DEF3D8-9BB1-46D3-9327-C8B6A65CCFAB}" type="slidenum">
              <a:rPr lang="en-US" smtClean="0"/>
              <a:pPr/>
              <a:t>‹#›</a:t>
            </a:fld>
            <a:endParaRPr lang="en-US" dirty="0"/>
          </a:p>
        </p:txBody>
      </p:sp>
    </p:spTree>
    <p:extLst>
      <p:ext uri="{BB962C8B-B14F-4D97-AF65-F5344CB8AC3E}">
        <p14:creationId xmlns:p14="http://schemas.microsoft.com/office/powerpoint/2010/main" val="30578858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estions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DEF3D8-9BB1-46D3-9327-C8B6A65CCFAB}" type="slidenum">
              <a:rPr lang="en-US" smtClean="0"/>
              <a:pPr/>
              <a:t>‹#›</a:t>
            </a:fld>
            <a:endParaRPr lang="en-US" dirty="0"/>
          </a:p>
        </p:txBody>
      </p:sp>
      <p:sp>
        <p:nvSpPr>
          <p:cNvPr id="6" name="Text Placeholder 5"/>
          <p:cNvSpPr>
            <a:spLocks noGrp="1"/>
          </p:cNvSpPr>
          <p:nvPr>
            <p:ph type="body" sz="quarter" idx="12" hasCustomPrompt="1"/>
          </p:nvPr>
        </p:nvSpPr>
        <p:spPr>
          <a:xfrm>
            <a:off x="1676400" y="2514600"/>
            <a:ext cx="5715000" cy="1371600"/>
          </a:xfrm>
        </p:spPr>
        <p:txBody>
          <a:bodyPr>
            <a:normAutofit/>
          </a:bodyPr>
          <a:lstStyle>
            <a:lvl1pPr algn="ctr">
              <a:buNone/>
              <a:defRPr sz="7200"/>
            </a:lvl1pPr>
          </a:lstStyle>
          <a:p>
            <a:pPr lvl="0"/>
            <a:r>
              <a:rPr lang="en-US" dirty="0"/>
              <a:t>Questions?</a:t>
            </a:r>
          </a:p>
        </p:txBody>
      </p:sp>
    </p:spTree>
    <p:extLst>
      <p:ext uri="{BB962C8B-B14F-4D97-AF65-F5344CB8AC3E}">
        <p14:creationId xmlns:p14="http://schemas.microsoft.com/office/powerpoint/2010/main" val="84826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88720" y="82296"/>
            <a:ext cx="6949440" cy="1006365"/>
          </a:xfrm>
          <a:prstGeom prst="rect">
            <a:avLst/>
          </a:prstGeom>
        </p:spPr>
        <p:txBody>
          <a:bodyPr vert="horz" lIns="91440" tIns="45720" rIns="91440" bIns="0" rtlCol="0" anchor="b"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846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248400"/>
            <a:ext cx="2847975" cy="365125"/>
          </a:xfrm>
          <a:prstGeom prst="rect">
            <a:avLst/>
          </a:prstGeom>
        </p:spPr>
        <p:txBody>
          <a:bodyPr vert="horz" lIns="45720" tIns="45720" rIns="91440" bIns="45720" rtlCol="0" anchor="ctr"/>
          <a:lstStyle>
            <a:lvl1pPr marL="0" marR="0" indent="0" algn="l" defTabSz="914400" rtl="0" eaLnBrk="0" fontAlgn="base" latinLnBrk="0" hangingPunct="0">
              <a:lnSpc>
                <a:spcPct val="100000"/>
              </a:lnSpc>
              <a:spcBef>
                <a:spcPct val="0"/>
              </a:spcBef>
              <a:spcAft>
                <a:spcPct val="0"/>
              </a:spcAft>
              <a:buClrTx/>
              <a:buSzTx/>
              <a:buFontTx/>
              <a:buNone/>
              <a:tabLst/>
              <a:defRPr sz="1200">
                <a:solidFill>
                  <a:schemeClr val="tx1">
                    <a:lumMod val="65000"/>
                    <a:lumOff val="35000"/>
                  </a:schemeClr>
                </a:solidFill>
                <a:latin typeface="Century Gothic" pitchFamily="34" charset="0"/>
              </a:defRPr>
            </a:lvl1pPr>
          </a:lstStyle>
          <a:p>
            <a:r>
              <a:rPr lang="en-US"/>
              <a:t>Unclassified//FOUO</a:t>
            </a:r>
            <a:endParaRPr lang="en-US" dirty="0"/>
          </a:p>
        </p:txBody>
      </p:sp>
      <p:sp>
        <p:nvSpPr>
          <p:cNvPr id="6" name="Slide Number Placeholder 5"/>
          <p:cNvSpPr>
            <a:spLocks noGrp="1"/>
          </p:cNvSpPr>
          <p:nvPr>
            <p:ph type="sldNum" sz="quarter" idx="4"/>
          </p:nvPr>
        </p:nvSpPr>
        <p:spPr>
          <a:xfrm>
            <a:off x="8124825" y="6248400"/>
            <a:ext cx="561975" cy="365125"/>
          </a:xfrm>
          <a:prstGeom prst="rect">
            <a:avLst/>
          </a:prstGeom>
        </p:spPr>
        <p:txBody>
          <a:bodyPr vert="horz" lIns="27432" tIns="45720" rIns="45720" bIns="45720" rtlCol="0" anchor="ctr"/>
          <a:lstStyle>
            <a:lvl1pPr algn="r">
              <a:defRPr sz="1000">
                <a:solidFill>
                  <a:schemeClr val="tx1">
                    <a:lumMod val="65000"/>
                    <a:lumOff val="35000"/>
                  </a:schemeClr>
                </a:solidFill>
                <a:latin typeface="Century Gothic" pitchFamily="34" charset="0"/>
              </a:defRPr>
            </a:lvl1pPr>
          </a:lstStyle>
          <a:p>
            <a:fld id="{F9DEF3D8-9BB1-46D3-9327-C8B6A65CCFAB}" type="slidenum">
              <a:rPr lang="en-US" smtClean="0"/>
              <a:pPr/>
              <a:t>‹#›</a:t>
            </a:fld>
            <a:endParaRPr lang="en-US" dirty="0"/>
          </a:p>
        </p:txBody>
      </p:sp>
      <p:cxnSp>
        <p:nvCxnSpPr>
          <p:cNvPr id="12" name="Straight Connector 11"/>
          <p:cNvCxnSpPr/>
          <p:nvPr/>
        </p:nvCxnSpPr>
        <p:spPr>
          <a:xfrm>
            <a:off x="457200" y="6248400"/>
            <a:ext cx="82296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5152" y="1133603"/>
            <a:ext cx="7591648" cy="754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4050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5" r:id="rId7"/>
  </p:sldLayoutIdLst>
  <p:hf hdr="0" dt="0"/>
  <p:txStyles>
    <p:title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SzPct val="10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Clr>
          <a:srgbClr val="C00000"/>
        </a:buClr>
        <a:buSzPct val="100000"/>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SzPct val="8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ctrTitle"/>
          </p:nvPr>
        </p:nvSpPr>
        <p:spPr/>
        <p:txBody>
          <a:bodyPr/>
          <a:lstStyle/>
          <a:p>
            <a:r>
              <a:rPr lang="en-AU" dirty="0"/>
              <a:t>Person Search</a:t>
            </a:r>
            <a:br>
              <a:rPr lang="en-AU" dirty="0"/>
            </a:br>
            <a:r>
              <a:rPr lang="th-TH" dirty="0"/>
              <a:t>การค้นร่างกาย</a:t>
            </a:r>
            <a:endParaRPr lang="en-AU" dirty="0"/>
          </a:p>
        </p:txBody>
      </p:sp>
      <p:sp>
        <p:nvSpPr>
          <p:cNvPr id="7" name="Subtitle 6"/>
          <p:cNvSpPr>
            <a:spLocks noGrp="1"/>
          </p:cNvSpPr>
          <p:nvPr>
            <p:ph type="subTitle" idx="1"/>
          </p:nvPr>
        </p:nvSpPr>
        <p:spPr/>
        <p:txBody>
          <a:bodyPr/>
          <a:lstStyle/>
          <a:p>
            <a:r>
              <a:rPr lang="en-AU" dirty="0"/>
              <a:t>Module 03</a:t>
            </a:r>
          </a:p>
          <a:p>
            <a:r>
              <a:rPr lang="en-AU" dirty="0"/>
              <a:t>V1.0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88720" y="82296"/>
            <a:ext cx="7650480" cy="1006365"/>
          </a:xfrm>
        </p:spPr>
        <p:txBody>
          <a:bodyPr/>
          <a:lstStyle/>
          <a:p>
            <a:r>
              <a:rPr lang="en-GB" dirty="0"/>
              <a:t>Quick Search</a:t>
            </a:r>
            <a:r>
              <a:rPr lang="th-TH" dirty="0"/>
              <a:t> การคันอย่างรวดเร็ว</a:t>
            </a:r>
            <a:endParaRPr lang="en-US" dirty="0"/>
          </a:p>
        </p:txBody>
      </p:sp>
      <p:sp>
        <p:nvSpPr>
          <p:cNvPr id="14339" name="Rectangle 3"/>
          <p:cNvSpPr>
            <a:spLocks noGrp="1" noChangeArrowheads="1"/>
          </p:cNvSpPr>
          <p:nvPr>
            <p:ph idx="1"/>
          </p:nvPr>
        </p:nvSpPr>
        <p:spPr>
          <a:xfrm>
            <a:off x="457200" y="1371600"/>
            <a:ext cx="8458200" cy="4846320"/>
          </a:xfrm>
        </p:spPr>
        <p:txBody>
          <a:bodyPr>
            <a:normAutofit fontScale="92500" lnSpcReduction="10000"/>
          </a:bodyPr>
          <a:lstStyle/>
          <a:p>
            <a:r>
              <a:rPr lang="en-GB" sz="2800" dirty="0"/>
              <a:t>State reason for search</a:t>
            </a:r>
            <a:r>
              <a:rPr lang="th-TH" sz="2800" dirty="0"/>
              <a:t>  บอกเหตุผลในการค้น</a:t>
            </a:r>
            <a:endParaRPr lang="en-GB" sz="2800" dirty="0"/>
          </a:p>
          <a:p>
            <a:r>
              <a:rPr lang="en-GB" sz="2800" dirty="0"/>
              <a:t>Monitor body language of suspect</a:t>
            </a:r>
            <a:r>
              <a:rPr lang="th-TH" sz="2800" dirty="0"/>
              <a:t>  ให้สังเกตุพฦษติกรรมของเขา</a:t>
            </a:r>
            <a:endParaRPr lang="en-GB" sz="2800" dirty="0"/>
          </a:p>
          <a:p>
            <a:r>
              <a:rPr lang="en-GB" sz="2800" dirty="0"/>
              <a:t>Overcoat and hats may be removed</a:t>
            </a:r>
            <a:r>
              <a:rPr lang="th-TH" sz="2800" dirty="0"/>
              <a:t>  เสื้อคลุม และ หมวก อาจจะต้องถูกถอด</a:t>
            </a:r>
            <a:endParaRPr lang="en-GB" sz="2800" dirty="0"/>
          </a:p>
          <a:p>
            <a:r>
              <a:rPr lang="en-GB" sz="2800" dirty="0"/>
              <a:t>Check contents of pockets</a:t>
            </a:r>
            <a:r>
              <a:rPr lang="th-TH" sz="2800" dirty="0"/>
              <a:t>  เช็คกระเป๋าเสื้อ กระเป๋ากางเกง</a:t>
            </a:r>
            <a:endParaRPr lang="en-GB" sz="2800" dirty="0"/>
          </a:p>
          <a:p>
            <a:r>
              <a:rPr lang="en-GB" sz="2800" dirty="0"/>
              <a:t>Investigate most likely areas of placement</a:t>
            </a:r>
            <a:r>
              <a:rPr lang="th-TH" sz="2800" dirty="0"/>
              <a:t>  ค้นที่ซุกซ่อน ที่มีความเป็นไปได้สูง</a:t>
            </a:r>
            <a:endParaRPr lang="en-GB" sz="2800" dirty="0"/>
          </a:p>
          <a:p>
            <a:pPr lvl="1"/>
            <a:r>
              <a:rPr lang="en-US" sz="2400" dirty="0"/>
              <a:t>Small of back</a:t>
            </a:r>
            <a:r>
              <a:rPr lang="th-TH" sz="2400" dirty="0"/>
              <a:t>  แผ่นหลัง</a:t>
            </a:r>
            <a:endParaRPr lang="en-US" sz="2400" dirty="0"/>
          </a:p>
          <a:p>
            <a:pPr lvl="1"/>
            <a:r>
              <a:rPr lang="en-US" sz="2400" dirty="0"/>
              <a:t>Under arms</a:t>
            </a:r>
            <a:r>
              <a:rPr lang="th-TH" sz="2400" dirty="0"/>
              <a:t>  ใต้แขน</a:t>
            </a:r>
            <a:endParaRPr lang="en-US" sz="2400" dirty="0"/>
          </a:p>
          <a:p>
            <a:pPr lvl="1"/>
            <a:r>
              <a:rPr lang="en-US" sz="2400" dirty="0"/>
              <a:t>Crotch area</a:t>
            </a:r>
            <a:r>
              <a:rPr lang="th-TH" sz="2400" dirty="0"/>
              <a:t>  บริเวณระหว่างขา</a:t>
            </a:r>
            <a:endParaRPr lang="en-US" sz="2400" dirty="0"/>
          </a:p>
          <a:p>
            <a:pPr lvl="1"/>
            <a:r>
              <a:rPr lang="en-US" sz="2400" dirty="0"/>
              <a:t>Legs</a:t>
            </a:r>
            <a:r>
              <a:rPr lang="th-TH" sz="2400" dirty="0"/>
              <a:t>  ตามขา</a:t>
            </a:r>
            <a:endParaRPr lang="en-US" sz="2400"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8720" y="82296"/>
            <a:ext cx="7650480" cy="1006365"/>
          </a:xfrm>
        </p:spPr>
        <p:txBody>
          <a:bodyPr/>
          <a:lstStyle/>
          <a:p>
            <a:r>
              <a:rPr lang="en-GB" dirty="0"/>
              <a:t>Quick Search</a:t>
            </a:r>
            <a:r>
              <a:rPr lang="th-TH" dirty="0"/>
              <a:t> การคันอย่างรวดเร็ว</a:t>
            </a:r>
            <a:endParaRPr lang="en-US" dirty="0"/>
          </a:p>
        </p:txBody>
      </p:sp>
      <p:sp>
        <p:nvSpPr>
          <p:cNvPr id="15363" name="Rectangle 3"/>
          <p:cNvSpPr>
            <a:spLocks noGrp="1" noChangeArrowheads="1"/>
          </p:cNvSpPr>
          <p:nvPr>
            <p:ph idx="1"/>
          </p:nvPr>
        </p:nvSpPr>
        <p:spPr/>
        <p:txBody>
          <a:bodyPr/>
          <a:lstStyle/>
          <a:p>
            <a:r>
              <a:rPr lang="en-GB" dirty="0"/>
              <a:t>Reaction</a:t>
            </a:r>
            <a:r>
              <a:rPr lang="th-TH" dirty="0"/>
              <a:t>  พฦษติกรรมโต้ตอบ</a:t>
            </a:r>
            <a:endParaRPr lang="en-GB" dirty="0"/>
          </a:p>
          <a:p>
            <a:pPr lvl="1"/>
            <a:r>
              <a:rPr lang="en-GB" dirty="0"/>
              <a:t>If you are satisfied with a quick search, no further investigation is needed.</a:t>
            </a:r>
            <a:endParaRPr lang="th-TH" dirty="0"/>
          </a:p>
          <a:p>
            <a:pPr lvl="1"/>
            <a:r>
              <a:rPr lang="th-TH" dirty="0"/>
              <a:t>ถ้าเราพอใจกับผลของการค้นเร็ว ก็ไม่จำเป็นต้องค้นต่อ</a:t>
            </a:r>
            <a:endParaRPr lang="en-GB" dirty="0"/>
          </a:p>
          <a:p>
            <a:pPr lvl="1"/>
            <a:r>
              <a:rPr lang="en-GB" dirty="0"/>
              <a:t>If suspicion is aroused, move to a detailed search.</a:t>
            </a:r>
            <a:r>
              <a:rPr lang="th-TH" dirty="0"/>
              <a:t>  ถ้ายังมีความสงสัยอยู่ ให้ดำเนินการค้นแบบละเอียด</a:t>
            </a:r>
            <a:endParaRPr lang="en-GB" dirty="0"/>
          </a:p>
          <a:p>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88720" y="82296"/>
            <a:ext cx="7802880" cy="1005840"/>
          </a:xfrm>
        </p:spPr>
        <p:txBody>
          <a:bodyPr/>
          <a:lstStyle/>
          <a:p>
            <a:r>
              <a:rPr lang="en-GB" dirty="0"/>
              <a:t>Detailed Search</a:t>
            </a:r>
            <a:r>
              <a:rPr lang="th-TH" dirty="0"/>
              <a:t> การค้นแบบละเอียด</a:t>
            </a:r>
            <a:endParaRPr lang="en-US" dirty="0"/>
          </a:p>
        </p:txBody>
      </p:sp>
      <p:sp>
        <p:nvSpPr>
          <p:cNvPr id="7" name="Slide Number Placeholder 6"/>
          <p:cNvSpPr>
            <a:spLocks noGrp="1"/>
          </p:cNvSpPr>
          <p:nvPr>
            <p:ph type="sldNum" sz="quarter" idx="12"/>
          </p:nvPr>
        </p:nvSpPr>
        <p:spPr/>
        <p:txBody>
          <a:bodyPr/>
          <a:lstStyle/>
          <a:p>
            <a:fld id="{F9DEF3D8-9BB1-46D3-9327-C8B6A65CCFAB}" type="slidenum">
              <a:rPr lang="en-US" smtClean="0"/>
              <a:pPr/>
              <a:t>12</a:t>
            </a:fld>
            <a:endParaRPr lang="en-US" dirty="0"/>
          </a:p>
        </p:txBody>
      </p:sp>
      <p:sp>
        <p:nvSpPr>
          <p:cNvPr id="16387" name="Rectangle 3"/>
          <p:cNvSpPr>
            <a:spLocks noGrp="1" noChangeArrowheads="1"/>
          </p:cNvSpPr>
          <p:nvPr>
            <p:ph sz="quarter" idx="13"/>
          </p:nvPr>
        </p:nvSpPr>
        <p:spPr>
          <a:xfrm>
            <a:off x="0" y="1402080"/>
            <a:ext cx="4953000" cy="4846320"/>
          </a:xfrm>
        </p:spPr>
        <p:txBody>
          <a:bodyPr>
            <a:normAutofit fontScale="70000" lnSpcReduction="20000"/>
          </a:bodyPr>
          <a:lstStyle/>
          <a:p>
            <a:r>
              <a:rPr lang="en-GB" dirty="0"/>
              <a:t>If the requirement exists</a:t>
            </a:r>
            <a:r>
              <a:rPr lang="th-TH" dirty="0"/>
              <a:t>  ถ้ามีความจำเป็น</a:t>
            </a:r>
            <a:endParaRPr lang="en-GB" dirty="0"/>
          </a:p>
          <a:p>
            <a:pPr lvl="1"/>
            <a:r>
              <a:rPr lang="en-GB" dirty="0"/>
              <a:t>Detailed search may now be undertaken</a:t>
            </a:r>
            <a:endParaRPr lang="th-TH" dirty="0"/>
          </a:p>
          <a:p>
            <a:pPr lvl="1"/>
            <a:r>
              <a:rPr lang="th-TH" dirty="0"/>
              <a:t>ให้ค้นแบบละเอียด</a:t>
            </a:r>
            <a:endParaRPr lang="en-GB" dirty="0"/>
          </a:p>
          <a:p>
            <a:pPr lvl="1"/>
            <a:r>
              <a:rPr lang="en-GB" dirty="0"/>
              <a:t>Searcher should be of the same gender</a:t>
            </a:r>
            <a:endParaRPr lang="th-TH" dirty="0"/>
          </a:p>
          <a:p>
            <a:pPr lvl="1"/>
            <a:r>
              <a:rPr lang="th-TH" dirty="0"/>
              <a:t>ควรใช้เจ้าหน้าที่เพศเดียวกัน</a:t>
            </a:r>
            <a:endParaRPr lang="en-GB" dirty="0"/>
          </a:p>
          <a:p>
            <a:pPr lvl="2"/>
            <a:r>
              <a:rPr lang="en-GB" dirty="0"/>
              <a:t>Situation dependent</a:t>
            </a:r>
            <a:endParaRPr lang="th-TH" dirty="0"/>
          </a:p>
          <a:p>
            <a:pPr lvl="2"/>
            <a:r>
              <a:rPr lang="th-TH" dirty="0"/>
              <a:t>ขึ้นอยู่กับสถานการนั้นๆ</a:t>
            </a:r>
            <a:endParaRPr lang="en-GB" dirty="0"/>
          </a:p>
          <a:p>
            <a:pPr lvl="1"/>
            <a:r>
              <a:rPr lang="en-GB" dirty="0"/>
              <a:t>Search is conducted out of the public view</a:t>
            </a:r>
            <a:endParaRPr lang="th-TH" dirty="0"/>
          </a:p>
          <a:p>
            <a:pPr lvl="1"/>
            <a:r>
              <a:rPr lang="th-TH" dirty="0"/>
              <a:t>เป็นการค้นในที่ลับตาคน</a:t>
            </a:r>
            <a:endParaRPr lang="en-GB" dirty="0"/>
          </a:p>
          <a:p>
            <a:pPr lvl="1"/>
            <a:r>
              <a:rPr lang="en-GB" dirty="0"/>
              <a:t>Consider assets to assist with searching females and children</a:t>
            </a:r>
            <a:endParaRPr lang="th-TH" dirty="0"/>
          </a:p>
          <a:p>
            <a:pPr lvl="1"/>
            <a:r>
              <a:rPr lang="th-TH" dirty="0"/>
              <a:t>หาคนช่วย ในการค้นผู้หญิงและเด็ก</a:t>
            </a:r>
          </a:p>
          <a:p>
            <a:pPr lvl="1"/>
            <a:endParaRPr lang="en-GB" dirty="0"/>
          </a:p>
          <a:p>
            <a:endParaRPr lang="en-US" dirty="0"/>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34025" y="2072348"/>
            <a:ext cx="3609975" cy="271330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88720" y="82296"/>
            <a:ext cx="7955280" cy="1136904"/>
          </a:xfrm>
        </p:spPr>
        <p:txBody>
          <a:bodyPr>
            <a:normAutofit fontScale="90000"/>
          </a:bodyPr>
          <a:lstStyle/>
          <a:p>
            <a:pPr>
              <a:lnSpc>
                <a:spcPct val="100000"/>
              </a:lnSpc>
            </a:pPr>
            <a:r>
              <a:rPr lang="en-GB" sz="3600" dirty="0"/>
              <a:t>Conduct of Detailed </a:t>
            </a:r>
            <a:r>
              <a:rPr lang="en-GB" sz="3600" dirty="0" err="1"/>
              <a:t>Searc</a:t>
            </a:r>
            <a:r>
              <a:rPr lang="en-US" sz="3600" dirty="0"/>
              <a:t>h</a:t>
            </a:r>
            <a:br>
              <a:rPr lang="en-US" sz="3600" dirty="0"/>
            </a:br>
            <a:r>
              <a:rPr lang="th-TH" sz="3600" dirty="0"/>
              <a:t>การค้นแบบละเอียด</a:t>
            </a:r>
            <a:endParaRPr lang="en-US" dirty="0"/>
          </a:p>
        </p:txBody>
      </p:sp>
      <p:sp>
        <p:nvSpPr>
          <p:cNvPr id="17411" name="Rectangle 3"/>
          <p:cNvSpPr>
            <a:spLocks noGrp="1" noChangeArrowheads="1"/>
          </p:cNvSpPr>
          <p:nvPr>
            <p:ph idx="1"/>
          </p:nvPr>
        </p:nvSpPr>
        <p:spPr/>
        <p:txBody>
          <a:bodyPr>
            <a:normAutofit fontScale="85000" lnSpcReduction="20000"/>
          </a:bodyPr>
          <a:lstStyle/>
          <a:p>
            <a:r>
              <a:rPr lang="en-GB" dirty="0"/>
              <a:t>Have subject empty contents of pockets</a:t>
            </a:r>
            <a:endParaRPr lang="th-TH" dirty="0"/>
          </a:p>
          <a:p>
            <a:r>
              <a:rPr lang="th-TH" dirty="0"/>
              <a:t>ให้เขาเอาทุกสิ่งออกจากกระเป๋า</a:t>
            </a:r>
            <a:endParaRPr lang="en-GB" dirty="0"/>
          </a:p>
          <a:p>
            <a:pPr lvl="1"/>
            <a:r>
              <a:rPr lang="en-GB" dirty="0"/>
              <a:t>Place in clear container (avoid placing on the ground)</a:t>
            </a:r>
            <a:endParaRPr lang="th-TH" dirty="0"/>
          </a:p>
          <a:p>
            <a:pPr lvl="1"/>
            <a:r>
              <a:rPr lang="th-TH" dirty="0"/>
              <a:t>เอาทุกสิ่งวางในที่เก็บ </a:t>
            </a:r>
            <a:r>
              <a:rPr lang="en-US" dirty="0"/>
              <a:t>(</a:t>
            </a:r>
            <a:r>
              <a:rPr lang="th-TH" dirty="0"/>
              <a:t>อย่าวางบนพื้น</a:t>
            </a:r>
            <a:r>
              <a:rPr lang="en-US" dirty="0"/>
              <a:t>)</a:t>
            </a:r>
            <a:endParaRPr lang="en-GB" dirty="0"/>
          </a:p>
          <a:p>
            <a:pPr lvl="1"/>
            <a:r>
              <a:rPr lang="en-GB" dirty="0"/>
              <a:t>Keep in view of subject</a:t>
            </a:r>
          </a:p>
          <a:p>
            <a:pPr lvl="1"/>
            <a:r>
              <a:rPr lang="th-TH" dirty="0"/>
              <a:t>เขาควรมองเห็นของเขาตลอดเวลา</a:t>
            </a:r>
            <a:endParaRPr lang="en-GB" dirty="0"/>
          </a:p>
          <a:p>
            <a:r>
              <a:rPr lang="en-GB" dirty="0"/>
              <a:t>Ask subject questions</a:t>
            </a:r>
            <a:endParaRPr lang="th-TH" dirty="0"/>
          </a:p>
          <a:p>
            <a:r>
              <a:rPr lang="th-TH" dirty="0"/>
              <a:t>ถามคำถามเขา</a:t>
            </a:r>
            <a:endParaRPr lang="en-GB" dirty="0"/>
          </a:p>
          <a:p>
            <a:pPr lvl="1"/>
            <a:r>
              <a:rPr lang="en-GB" dirty="0"/>
              <a:t>Items or contraband to surrender voluntarily?</a:t>
            </a:r>
            <a:endParaRPr lang="th-TH" dirty="0"/>
          </a:p>
          <a:p>
            <a:pPr lvl="1"/>
            <a:r>
              <a:rPr lang="th-TH" dirty="0"/>
              <a:t>มีอะไรที่จะมอบให้เจ้าหน้าที่ใหม เช่นสิ่งผิดกฎหมาย</a:t>
            </a:r>
            <a:endParaRPr lang="en-GB" dirty="0"/>
          </a:p>
          <a:p>
            <a:pPr lvl="1"/>
            <a:r>
              <a:rPr lang="en-GB" dirty="0"/>
              <a:t>Items that could cause harm to searcher or subject?</a:t>
            </a:r>
            <a:endParaRPr lang="th-TH" dirty="0"/>
          </a:p>
          <a:p>
            <a:pPr lvl="1"/>
            <a:r>
              <a:rPr lang="th-TH" dirty="0"/>
              <a:t>มีอะไรที่เป็นอันตรายต่อผู้คนใหม</a:t>
            </a:r>
            <a:endParaRPr lang="en-GB"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title"/>
          </p:nvPr>
        </p:nvSpPr>
        <p:spPr>
          <a:xfrm>
            <a:off x="1188720" y="82296"/>
            <a:ext cx="6949440" cy="1136904"/>
          </a:xfrm>
        </p:spPr>
        <p:txBody>
          <a:bodyPr>
            <a:normAutofit fontScale="90000"/>
          </a:bodyPr>
          <a:lstStyle/>
          <a:p>
            <a:pPr>
              <a:lnSpc>
                <a:spcPct val="100000"/>
              </a:lnSpc>
            </a:pPr>
            <a:r>
              <a:rPr lang="en-US" dirty="0"/>
              <a:t>Systematic Search</a:t>
            </a:r>
            <a:br>
              <a:rPr lang="th-TH" dirty="0"/>
            </a:br>
            <a:r>
              <a:rPr lang="th-TH" dirty="0"/>
              <a:t>การค้นแบบเป็นระบบ</a:t>
            </a:r>
            <a:endParaRPr lang="en-US" dirty="0"/>
          </a:p>
        </p:txBody>
      </p:sp>
      <p:sp>
        <p:nvSpPr>
          <p:cNvPr id="7" name="Slide Number Placeholder 6"/>
          <p:cNvSpPr>
            <a:spLocks noGrp="1"/>
          </p:cNvSpPr>
          <p:nvPr>
            <p:ph type="sldNum" sz="quarter" idx="12"/>
          </p:nvPr>
        </p:nvSpPr>
        <p:spPr/>
        <p:txBody>
          <a:bodyPr/>
          <a:lstStyle/>
          <a:p>
            <a:fld id="{F9DEF3D8-9BB1-46D3-9327-C8B6A65CCFAB}" type="slidenum">
              <a:rPr lang="en-US" smtClean="0"/>
              <a:pPr/>
              <a:t>14</a:t>
            </a:fld>
            <a:endParaRPr lang="en-US" dirty="0"/>
          </a:p>
        </p:txBody>
      </p:sp>
      <p:sp>
        <p:nvSpPr>
          <p:cNvPr id="18435" name="Rectangle 3"/>
          <p:cNvSpPr>
            <a:spLocks noGrp="1" noChangeArrowheads="1"/>
          </p:cNvSpPr>
          <p:nvPr>
            <p:ph sz="quarter" idx="13"/>
          </p:nvPr>
        </p:nvSpPr>
        <p:spPr>
          <a:xfrm>
            <a:off x="17929" y="1371600"/>
            <a:ext cx="6078071" cy="4846320"/>
          </a:xfrm>
        </p:spPr>
        <p:txBody>
          <a:bodyPr>
            <a:normAutofit fontScale="62500" lnSpcReduction="20000"/>
          </a:bodyPr>
          <a:lstStyle/>
          <a:p>
            <a:r>
              <a:rPr lang="en-US" dirty="0"/>
              <a:t>Special attention paid to:</a:t>
            </a:r>
            <a:endParaRPr lang="th-TH" dirty="0"/>
          </a:p>
          <a:p>
            <a:r>
              <a:rPr lang="th-TH" dirty="0"/>
              <a:t>ระวังเป็นพิเศษ</a:t>
            </a:r>
            <a:endParaRPr lang="en-US" dirty="0"/>
          </a:p>
          <a:p>
            <a:pPr lvl="1"/>
            <a:r>
              <a:rPr lang="en-US" dirty="0"/>
              <a:t>Headgear/hair</a:t>
            </a:r>
            <a:endParaRPr lang="th-TH" dirty="0"/>
          </a:p>
          <a:p>
            <a:pPr lvl="1"/>
            <a:r>
              <a:rPr lang="th-TH" dirty="0"/>
              <a:t>หมวกและสิ่งคลุมหัว</a:t>
            </a:r>
            <a:endParaRPr lang="en-US" dirty="0"/>
          </a:p>
          <a:p>
            <a:pPr lvl="1"/>
            <a:r>
              <a:rPr lang="en-US" dirty="0"/>
              <a:t>Natural voids on the body</a:t>
            </a:r>
            <a:endParaRPr lang="th-TH" dirty="0"/>
          </a:p>
          <a:p>
            <a:pPr lvl="1"/>
            <a:r>
              <a:rPr lang="th-TH" dirty="0"/>
              <a:t>ช่องต่างๆในร่างกาย</a:t>
            </a:r>
            <a:endParaRPr lang="en-US" dirty="0"/>
          </a:p>
          <a:p>
            <a:pPr lvl="2"/>
            <a:r>
              <a:rPr lang="en-US" dirty="0"/>
              <a:t>Armpits</a:t>
            </a:r>
            <a:r>
              <a:rPr lang="th-TH" dirty="0"/>
              <a:t>  รักแร้</a:t>
            </a:r>
            <a:endParaRPr lang="en-US" dirty="0"/>
          </a:p>
          <a:p>
            <a:pPr lvl="2"/>
            <a:r>
              <a:rPr lang="en-US" dirty="0"/>
              <a:t>Crotch</a:t>
            </a:r>
            <a:r>
              <a:rPr lang="th-TH" dirty="0"/>
              <a:t>  ระหว่างขา</a:t>
            </a:r>
            <a:endParaRPr lang="en-US" dirty="0"/>
          </a:p>
          <a:p>
            <a:pPr lvl="2"/>
            <a:r>
              <a:rPr lang="en-US" dirty="0"/>
              <a:t>Center of the back</a:t>
            </a:r>
            <a:r>
              <a:rPr lang="th-TH" dirty="0"/>
              <a:t>  กลางหลัง</a:t>
            </a:r>
            <a:endParaRPr lang="en-US" dirty="0"/>
          </a:p>
          <a:p>
            <a:pPr lvl="2"/>
            <a:r>
              <a:rPr lang="en-US" dirty="0"/>
              <a:t>Middle of the chest</a:t>
            </a:r>
            <a:r>
              <a:rPr lang="th-TH" dirty="0"/>
              <a:t>  กลางหน้าอก</a:t>
            </a:r>
            <a:endParaRPr lang="en-US" dirty="0"/>
          </a:p>
          <a:p>
            <a:pPr lvl="2"/>
            <a:r>
              <a:rPr lang="en-US" dirty="0"/>
              <a:t>Back of the knees</a:t>
            </a:r>
            <a:r>
              <a:rPr lang="th-TH" dirty="0"/>
              <a:t>  หลังหัวเข่า</a:t>
            </a:r>
            <a:endParaRPr lang="en-US" dirty="0"/>
          </a:p>
          <a:p>
            <a:pPr lvl="1"/>
            <a:r>
              <a:rPr lang="en-US" dirty="0"/>
              <a:t>Clothing</a:t>
            </a:r>
            <a:r>
              <a:rPr lang="th-TH" dirty="0"/>
              <a:t>  เสื้อผ้า</a:t>
            </a:r>
            <a:endParaRPr lang="en-US" dirty="0"/>
          </a:p>
          <a:p>
            <a:pPr lvl="2"/>
            <a:r>
              <a:rPr lang="en-US" dirty="0"/>
              <a:t>Cuffs</a:t>
            </a:r>
            <a:r>
              <a:rPr lang="th-TH" dirty="0"/>
              <a:t>  แขนเสื้อ</a:t>
            </a:r>
            <a:endParaRPr lang="en-US" dirty="0"/>
          </a:p>
          <a:p>
            <a:pPr lvl="2"/>
            <a:r>
              <a:rPr lang="en-US" dirty="0"/>
              <a:t>Waistband/small of back</a:t>
            </a:r>
            <a:r>
              <a:rPr lang="th-TH" dirty="0"/>
              <a:t>  เอว</a:t>
            </a:r>
            <a:r>
              <a:rPr lang="en-US" dirty="0"/>
              <a:t>/</a:t>
            </a:r>
            <a:r>
              <a:rPr lang="th-TH" dirty="0"/>
              <a:t>หลัง</a:t>
            </a:r>
            <a:endParaRPr lang="en-US" dirty="0"/>
          </a:p>
          <a:p>
            <a:pPr lvl="2"/>
            <a:r>
              <a:rPr lang="en-US" dirty="0"/>
              <a:t>Trouser hem/seams</a:t>
            </a:r>
            <a:r>
              <a:rPr lang="th-TH" dirty="0"/>
              <a:t>  ตะเข็บกางเกง</a:t>
            </a:r>
            <a:endParaRPr lang="en-US" dirty="0"/>
          </a:p>
          <a:p>
            <a:pPr lvl="2"/>
            <a:r>
              <a:rPr lang="en-US" dirty="0"/>
              <a:t>Footwear</a:t>
            </a:r>
            <a:r>
              <a:rPr lang="th-TH" dirty="0"/>
              <a:t>  รองเท้า</a:t>
            </a:r>
            <a:endParaRPr lang="en-US" dirty="0"/>
          </a:p>
          <a:p>
            <a:pPr lvl="2"/>
            <a:r>
              <a:rPr lang="en-US" dirty="0"/>
              <a:t>Pockets</a:t>
            </a:r>
            <a:r>
              <a:rPr lang="th-TH" dirty="0"/>
              <a:t>  กระเป๋าตางเสื้อผ้า</a:t>
            </a:r>
            <a:endParaRPr lang="en-US" dirty="0"/>
          </a:p>
          <a:p>
            <a:pPr lvl="2"/>
            <a:r>
              <a:rPr lang="en-US" dirty="0"/>
              <a:t>Bra (females)</a:t>
            </a:r>
            <a:r>
              <a:rPr lang="th-TH" dirty="0"/>
              <a:t>  ยกทรง</a:t>
            </a:r>
            <a:endParaRPr lang="en-US" dirty="0"/>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256588" y="2159374"/>
            <a:ext cx="2869483" cy="327077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1188720" y="82296"/>
            <a:ext cx="7498080" cy="1006365"/>
          </a:xfrm>
        </p:spPr>
        <p:txBody>
          <a:bodyPr>
            <a:normAutofit/>
          </a:bodyPr>
          <a:lstStyle/>
          <a:p>
            <a:r>
              <a:rPr lang="en-US" dirty="0"/>
              <a:t>Detailed Search</a:t>
            </a:r>
            <a:r>
              <a:rPr lang="th-TH" dirty="0"/>
              <a:t>  การค้นละเอียด</a:t>
            </a:r>
            <a:endParaRPr lang="en-US" dirty="0"/>
          </a:p>
        </p:txBody>
      </p:sp>
      <p:sp>
        <p:nvSpPr>
          <p:cNvPr id="19459" name="Rectangle 3"/>
          <p:cNvSpPr>
            <a:spLocks noGrp="1" noChangeArrowheads="1"/>
          </p:cNvSpPr>
          <p:nvPr>
            <p:ph idx="1"/>
          </p:nvPr>
        </p:nvSpPr>
        <p:spPr/>
        <p:txBody>
          <a:bodyPr>
            <a:normAutofit fontScale="85000" lnSpcReduction="20000"/>
          </a:bodyPr>
          <a:lstStyle/>
          <a:p>
            <a:r>
              <a:rPr lang="en-US" dirty="0"/>
              <a:t>Remember:</a:t>
            </a:r>
            <a:r>
              <a:rPr lang="th-TH" dirty="0"/>
              <a:t>  ควรคำนึง</a:t>
            </a:r>
            <a:endParaRPr lang="en-US" dirty="0"/>
          </a:p>
          <a:p>
            <a:pPr lvl="1"/>
            <a:r>
              <a:rPr lang="en-US" dirty="0"/>
              <a:t>Pay special attention to the seams of clothing</a:t>
            </a:r>
            <a:endParaRPr lang="th-TH" dirty="0"/>
          </a:p>
          <a:p>
            <a:pPr lvl="1"/>
            <a:r>
              <a:rPr lang="th-TH" dirty="0"/>
              <a:t>ระวังตะเข็บกางเกง</a:t>
            </a:r>
            <a:endParaRPr lang="en-US" dirty="0"/>
          </a:p>
          <a:p>
            <a:pPr lvl="1"/>
            <a:r>
              <a:rPr lang="en-US" dirty="0"/>
              <a:t>Remove hats and overcoats</a:t>
            </a:r>
            <a:endParaRPr lang="th-TH" dirty="0"/>
          </a:p>
          <a:p>
            <a:pPr lvl="1"/>
            <a:r>
              <a:rPr lang="th-TH" dirty="0"/>
              <a:t>ถอดหมวกและเสื้อคลุม</a:t>
            </a:r>
            <a:endParaRPr lang="en-US" dirty="0"/>
          </a:p>
          <a:p>
            <a:pPr lvl="2"/>
            <a:r>
              <a:rPr lang="en-US" dirty="0"/>
              <a:t>Based on country and local traditions</a:t>
            </a:r>
            <a:endParaRPr lang="th-TH" dirty="0"/>
          </a:p>
          <a:p>
            <a:pPr lvl="2"/>
            <a:r>
              <a:rPr lang="th-TH" dirty="0"/>
              <a:t>ปฏิบัตตามกฎประเพณีประจำชาติและพื้นที่</a:t>
            </a:r>
            <a:endParaRPr lang="en-US" dirty="0"/>
          </a:p>
          <a:p>
            <a:pPr lvl="1"/>
            <a:r>
              <a:rPr lang="en-US" dirty="0"/>
              <a:t>Treat subjects’ personal property with respect</a:t>
            </a:r>
            <a:endParaRPr lang="th-TH" dirty="0"/>
          </a:p>
          <a:p>
            <a:pPr lvl="1"/>
            <a:r>
              <a:rPr lang="th-TH" dirty="0"/>
              <a:t>เคารพกับสิ่งของของเขา</a:t>
            </a:r>
            <a:endParaRPr lang="en-US" dirty="0"/>
          </a:p>
          <a:p>
            <a:pPr lvl="1"/>
            <a:r>
              <a:rPr lang="en-US" dirty="0"/>
              <a:t>Systematically search connected baggage</a:t>
            </a:r>
            <a:endParaRPr lang="th-TH" dirty="0"/>
          </a:p>
          <a:p>
            <a:pPr lvl="1"/>
            <a:r>
              <a:rPr lang="th-TH" dirty="0"/>
              <a:t>ค้นกระเป๋าและสิ่งของอย่างเป็นระบบ</a:t>
            </a:r>
            <a:endParaRPr lang="en-US" dirty="0"/>
          </a:p>
          <a:p>
            <a:pPr lvl="2"/>
            <a:r>
              <a:rPr lang="en-US" dirty="0"/>
              <a:t>Purses, backpacks, briefcases, etc.</a:t>
            </a:r>
            <a:endParaRPr lang="th-TH" dirty="0"/>
          </a:p>
          <a:p>
            <a:pPr lvl="2"/>
            <a:r>
              <a:rPr lang="th-TH" dirty="0"/>
              <a:t>กระเป๋าถือ กระเป๋าสะพาย กระเป๋า </a:t>
            </a:r>
            <a:r>
              <a:rPr lang="en-US" dirty="0"/>
              <a:t>James Bond</a:t>
            </a:r>
          </a:p>
          <a:p>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15</a:t>
            </a:fld>
            <a:endParaRPr lang="en-US" dirty="0"/>
          </a:p>
        </p:txBody>
      </p:sp>
    </p:spTree>
    <p:extLst>
      <p:ext uri="{BB962C8B-B14F-4D97-AF65-F5344CB8AC3E}">
        <p14:creationId xmlns:p14="http://schemas.microsoft.com/office/powerpoint/2010/main" val="58467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1188720" y="82296"/>
            <a:ext cx="7345680" cy="1006365"/>
          </a:xfrm>
        </p:spPr>
        <p:txBody>
          <a:bodyPr/>
          <a:lstStyle/>
          <a:p>
            <a:r>
              <a:rPr lang="en-US" dirty="0"/>
              <a:t>Search Methods  </a:t>
            </a:r>
            <a:r>
              <a:rPr lang="th-TH" dirty="0"/>
              <a:t>วิธีการค้น</a:t>
            </a:r>
            <a:endParaRPr lang="en-US" dirty="0"/>
          </a:p>
        </p:txBody>
      </p:sp>
      <p:sp>
        <p:nvSpPr>
          <p:cNvPr id="19459" name="Rectangle 3"/>
          <p:cNvSpPr>
            <a:spLocks noGrp="1" noChangeArrowheads="1"/>
          </p:cNvSpPr>
          <p:nvPr>
            <p:ph idx="1"/>
          </p:nvPr>
        </p:nvSpPr>
        <p:spPr>
          <a:xfrm>
            <a:off x="452718" y="1219200"/>
            <a:ext cx="8462682" cy="5105400"/>
          </a:xfrm>
        </p:spPr>
        <p:txBody>
          <a:bodyPr>
            <a:normAutofit fontScale="77500" lnSpcReduction="20000"/>
          </a:bodyPr>
          <a:lstStyle/>
          <a:p>
            <a:r>
              <a:rPr lang="en-US" dirty="0"/>
              <a:t>Always maintain security and be as systematic as possible</a:t>
            </a:r>
            <a:endParaRPr lang="th-TH" dirty="0"/>
          </a:p>
          <a:p>
            <a:r>
              <a:rPr lang="th-TH" dirty="0"/>
              <a:t>ความปลอดภัยต้องมาก่อนเสมอ และ ควรทำให้เป็นระบบ</a:t>
            </a:r>
            <a:endParaRPr lang="en-US" dirty="0"/>
          </a:p>
          <a:p>
            <a:pPr lvl="1"/>
            <a:r>
              <a:rPr lang="en-US" dirty="0"/>
              <a:t> Break the body down into sectors and have a start and a finish point, examples:</a:t>
            </a:r>
            <a:endParaRPr lang="th-TH" dirty="0"/>
          </a:p>
          <a:p>
            <a:pPr lvl="1"/>
            <a:r>
              <a:rPr lang="th-TH" dirty="0"/>
              <a:t>แบ่งร่างกายเป็นสัดส่วน และมีจุดเริ่มและจบที่ชัดเจน เช่น</a:t>
            </a:r>
            <a:endParaRPr lang="en-US" dirty="0"/>
          </a:p>
          <a:p>
            <a:pPr lvl="2"/>
            <a:r>
              <a:rPr lang="en-US" dirty="0"/>
              <a:t>Left to right</a:t>
            </a:r>
            <a:endParaRPr lang="th-TH" dirty="0"/>
          </a:p>
          <a:p>
            <a:pPr lvl="2"/>
            <a:r>
              <a:rPr lang="th-TH" dirty="0"/>
              <a:t>ซ้าย มา ขวา</a:t>
            </a:r>
            <a:endParaRPr lang="en-US" dirty="0"/>
          </a:p>
          <a:p>
            <a:pPr lvl="2"/>
            <a:r>
              <a:rPr lang="en-US" dirty="0"/>
              <a:t>Start at the top and work down</a:t>
            </a:r>
            <a:endParaRPr lang="th-TH" dirty="0"/>
          </a:p>
          <a:p>
            <a:pPr lvl="2"/>
            <a:r>
              <a:rPr lang="th-TH" dirty="0"/>
              <a:t>เริ่มสูงไปต่ำ</a:t>
            </a:r>
            <a:endParaRPr lang="en-US" dirty="0"/>
          </a:p>
          <a:p>
            <a:pPr lvl="1"/>
            <a:r>
              <a:rPr lang="en-US" dirty="0"/>
              <a:t>Different methods: Crunch/Drag/Pat down</a:t>
            </a:r>
            <a:endParaRPr lang="th-TH" dirty="0"/>
          </a:p>
          <a:p>
            <a:pPr lvl="1"/>
            <a:r>
              <a:rPr lang="th-TH" dirty="0"/>
              <a:t>วิธีต่างๆ  </a:t>
            </a:r>
            <a:r>
              <a:rPr lang="en-US" dirty="0"/>
              <a:t>Crunch/Drag/Pat down</a:t>
            </a:r>
          </a:p>
          <a:p>
            <a:pPr lvl="2"/>
            <a:r>
              <a:rPr lang="en-US" dirty="0"/>
              <a:t>Some methods work better on different parts of the body</a:t>
            </a:r>
          </a:p>
          <a:p>
            <a:pPr lvl="2"/>
            <a:r>
              <a:rPr lang="th-TH" dirty="0"/>
              <a:t>บางวิธีจะดีกว่า แล้งแต่ส่วนไหนของร่างกาย</a:t>
            </a:r>
            <a:endParaRPr lang="en-US" dirty="0"/>
          </a:p>
          <a:p>
            <a:pPr lvl="2"/>
            <a:r>
              <a:rPr lang="en-US" dirty="0"/>
              <a:t>Try not make the person being searched feel violated</a:t>
            </a:r>
            <a:endParaRPr lang="th-TH" dirty="0"/>
          </a:p>
          <a:p>
            <a:pPr lvl="2"/>
            <a:r>
              <a:rPr lang="th-TH" dirty="0"/>
              <a:t>พยายามอย่าให้เขารู้สึกว่าเขาโดนล้วงละเมิดทางร่างกาย</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p:txBody>
          <a:bodyPr/>
          <a:lstStyle/>
          <a:p>
            <a:r>
              <a:rPr lang="en-US" dirty="0"/>
              <a:t>Summary</a:t>
            </a:r>
            <a:r>
              <a:rPr lang="th-TH" dirty="0"/>
              <a:t>  สรุป</a:t>
            </a:r>
            <a:endParaRPr lang="en-US" dirty="0"/>
          </a:p>
        </p:txBody>
      </p:sp>
      <p:sp>
        <p:nvSpPr>
          <p:cNvPr id="20483" name="Rectangle 3"/>
          <p:cNvSpPr>
            <a:spLocks noGrp="1" noChangeArrowheads="1"/>
          </p:cNvSpPr>
          <p:nvPr>
            <p:ph idx="1"/>
          </p:nvPr>
        </p:nvSpPr>
        <p:spPr/>
        <p:txBody>
          <a:bodyPr/>
          <a:lstStyle/>
          <a:p>
            <a:r>
              <a:rPr lang="en-US" dirty="0"/>
              <a:t>Objective of person search </a:t>
            </a:r>
            <a:endParaRPr lang="th-TH" dirty="0"/>
          </a:p>
          <a:p>
            <a:r>
              <a:rPr lang="th-TH" dirty="0"/>
              <a:t>จุดประสงค์ของการค้น</a:t>
            </a:r>
            <a:endParaRPr lang="en-US" dirty="0"/>
          </a:p>
          <a:p>
            <a:r>
              <a:rPr lang="en-US" dirty="0"/>
              <a:t>Conduct of search</a:t>
            </a:r>
            <a:r>
              <a:rPr lang="th-TH" dirty="0"/>
              <a:t>  การค้น</a:t>
            </a:r>
            <a:r>
              <a:rPr lang="en-US" dirty="0"/>
              <a:t> </a:t>
            </a:r>
          </a:p>
          <a:p>
            <a:r>
              <a:rPr lang="en-US" dirty="0"/>
              <a:t>Types of search</a:t>
            </a:r>
            <a:r>
              <a:rPr lang="th-TH" dirty="0"/>
              <a:t>  ประเภทการค้น</a:t>
            </a:r>
            <a:endParaRPr lang="en-US" dirty="0"/>
          </a:p>
          <a:p>
            <a:pPr lvl="1"/>
            <a:r>
              <a:rPr lang="en-US" dirty="0"/>
              <a:t>Quick</a:t>
            </a:r>
            <a:r>
              <a:rPr lang="th-TH" dirty="0"/>
              <a:t>  แบบเร็ว</a:t>
            </a:r>
            <a:endParaRPr lang="en-US" dirty="0"/>
          </a:p>
          <a:p>
            <a:pPr lvl="1"/>
            <a:r>
              <a:rPr lang="en-US" dirty="0"/>
              <a:t>Detailed</a:t>
            </a:r>
            <a:r>
              <a:rPr lang="th-TH" dirty="0"/>
              <a:t>  แบบละเอียด</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Person Search</a:t>
            </a:r>
          </a:p>
        </p:txBody>
      </p:sp>
      <p:sp>
        <p:nvSpPr>
          <p:cNvPr id="7" name="Text Placeholder 6"/>
          <p:cNvSpPr>
            <a:spLocks noGrp="1"/>
          </p:cNvSpPr>
          <p:nvPr>
            <p:ph idx="1"/>
          </p:nvPr>
        </p:nvSpPr>
        <p:spPr/>
        <p:txBody>
          <a:bodyPr/>
          <a:lstStyle/>
          <a:p>
            <a:r>
              <a:rPr lang="en-US"/>
              <a:t>Questions?</a:t>
            </a:r>
            <a:endParaRPr lang="en-US" dirty="0"/>
          </a:p>
        </p:txBody>
      </p:sp>
      <p:sp>
        <p:nvSpPr>
          <p:cNvPr id="5" name="Slide Number Placeholder 4"/>
          <p:cNvSpPr>
            <a:spLocks noGrp="1"/>
          </p:cNvSpPr>
          <p:nvPr>
            <p:ph type="sldNum" sz="quarter" idx="12"/>
          </p:nvPr>
        </p:nvSpPr>
        <p:spPr/>
        <p:txBody>
          <a:bodyPr/>
          <a:lstStyle/>
          <a:p>
            <a:fld id="{C164C993-5D73-45E4-AA78-6B48DBCCA5FE}" type="slidenum">
              <a:rPr lang="en-AU" smtClean="0"/>
              <a:pPr/>
              <a:t>18</a:t>
            </a:fld>
            <a:endParaRPr lang="en-AU" dirty="0"/>
          </a:p>
        </p:txBody>
      </p:sp>
    </p:spTree>
    <p:extLst>
      <p:ext uri="{BB962C8B-B14F-4D97-AF65-F5344CB8AC3E}">
        <p14:creationId xmlns:p14="http://schemas.microsoft.com/office/powerpoint/2010/main" val="320956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9" name="Rectangle 5"/>
          <p:cNvSpPr>
            <a:spLocks noGrp="1" noChangeArrowheads="1"/>
          </p:cNvSpPr>
          <p:nvPr>
            <p:ph type="title"/>
          </p:nvPr>
        </p:nvSpPr>
        <p:spPr/>
        <p:txBody>
          <a:bodyPr/>
          <a:lstStyle/>
          <a:p>
            <a:r>
              <a:rPr lang="en-US"/>
              <a:t>Learning Objectives</a:t>
            </a:r>
            <a:endParaRPr lang="en-US" dirty="0"/>
          </a:p>
        </p:txBody>
      </p:sp>
      <p:sp>
        <p:nvSpPr>
          <p:cNvPr id="5125" name="Rectangle 6"/>
          <p:cNvSpPr>
            <a:spLocks noGrp="1" noChangeArrowheads="1"/>
          </p:cNvSpPr>
          <p:nvPr>
            <p:ph idx="1"/>
          </p:nvPr>
        </p:nvSpPr>
        <p:spPr/>
        <p:txBody>
          <a:bodyPr>
            <a:normAutofit lnSpcReduction="10000"/>
          </a:bodyPr>
          <a:lstStyle/>
          <a:p>
            <a:r>
              <a:rPr lang="en-US"/>
              <a:t>Terminal Learning Objective</a:t>
            </a:r>
          </a:p>
          <a:p>
            <a:pPr lvl="1"/>
            <a:r>
              <a:rPr lang="en-US"/>
              <a:t>Demonstrate how to conduct a person search</a:t>
            </a:r>
          </a:p>
          <a:p>
            <a:r>
              <a:rPr lang="en-US"/>
              <a:t>Enabling Learning Objectives</a:t>
            </a:r>
          </a:p>
          <a:p>
            <a:pPr lvl="1"/>
            <a:r>
              <a:rPr lang="en-GB"/>
              <a:t>State the purpose for conducting a person search</a:t>
            </a:r>
          </a:p>
          <a:p>
            <a:pPr lvl="1"/>
            <a:r>
              <a:rPr lang="en-US"/>
              <a:t>Identify a person to be searched</a:t>
            </a:r>
          </a:p>
          <a:p>
            <a:pPr lvl="1"/>
            <a:r>
              <a:rPr lang="en-US"/>
              <a:t>Identify indicators and suspicious behavior</a:t>
            </a:r>
          </a:p>
          <a:p>
            <a:pPr lvl="1"/>
            <a:r>
              <a:rPr lang="en-US"/>
              <a:t>Select the most appropriate category of search to be conducted </a:t>
            </a:r>
          </a:p>
          <a:p>
            <a:pPr lvl="1"/>
            <a:r>
              <a:rPr lang="en-US"/>
              <a:t>Demonstrate a search of a person</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p:txBody>
          <a:bodyPr/>
          <a:lstStyle/>
          <a:p>
            <a:r>
              <a:rPr lang="en-US" dirty="0"/>
              <a:t>Items of Interest </a:t>
            </a:r>
            <a:r>
              <a:rPr lang="th-TH" dirty="0"/>
              <a:t>สาระน่ารู้</a:t>
            </a:r>
            <a:endParaRPr lang="en-US" dirty="0"/>
          </a:p>
        </p:txBody>
      </p:sp>
      <p:sp>
        <p:nvSpPr>
          <p:cNvPr id="7171" name="Rectangle 3"/>
          <p:cNvSpPr>
            <a:spLocks noGrp="1" noChangeArrowheads="1"/>
          </p:cNvSpPr>
          <p:nvPr>
            <p:ph idx="1"/>
          </p:nvPr>
        </p:nvSpPr>
        <p:spPr>
          <a:xfrm>
            <a:off x="228600" y="1371600"/>
            <a:ext cx="8610600" cy="4846320"/>
          </a:xfrm>
        </p:spPr>
        <p:txBody>
          <a:bodyPr>
            <a:normAutofit/>
          </a:bodyPr>
          <a:lstStyle/>
          <a:p>
            <a:r>
              <a:rPr lang="en-GB" dirty="0"/>
              <a:t>Deny the enemy the opportunity to move resources on their person</a:t>
            </a:r>
            <a:endParaRPr lang="th-TH" dirty="0"/>
          </a:p>
          <a:p>
            <a:r>
              <a:rPr lang="th-TH" dirty="0"/>
              <a:t>ไม่ให้ศัตรูเคลื่อนย้ายทรัพยากรโดยซุกซ่อนในร่างกาย</a:t>
            </a:r>
            <a:endParaRPr lang="en-US" dirty="0"/>
          </a:p>
          <a:p>
            <a:r>
              <a:rPr lang="en-GB" dirty="0"/>
              <a:t>What are we searching for?</a:t>
            </a:r>
            <a:endParaRPr lang="th-TH" dirty="0"/>
          </a:p>
          <a:p>
            <a:r>
              <a:rPr lang="th-TH" dirty="0"/>
              <a:t>เราจะหาอะไร</a:t>
            </a:r>
            <a:endParaRPr lang="en-GB" dirty="0"/>
          </a:p>
          <a:p>
            <a:pPr lvl="1"/>
            <a:r>
              <a:rPr lang="en-GB" dirty="0"/>
              <a:t>Immediate threats</a:t>
            </a:r>
            <a:r>
              <a:rPr lang="th-TH" dirty="0"/>
              <a:t>  ภัยคุกคามใกล้ตัว</a:t>
            </a:r>
            <a:endParaRPr lang="en-GB" dirty="0"/>
          </a:p>
          <a:p>
            <a:pPr lvl="1"/>
            <a:r>
              <a:rPr lang="en-GB" dirty="0"/>
              <a:t>Contraband</a:t>
            </a:r>
            <a:r>
              <a:rPr lang="th-TH" dirty="0"/>
              <a:t>  สิ่งผิดกฏหมาย</a:t>
            </a:r>
            <a:endParaRPr lang="en-GB" dirty="0"/>
          </a:p>
          <a:p>
            <a:pPr lvl="1"/>
            <a:r>
              <a:rPr lang="en-GB" dirty="0"/>
              <a:t>Exploitable materials</a:t>
            </a:r>
            <a:r>
              <a:rPr lang="th-TH" dirty="0"/>
              <a:t>  สิ่งที่เราสามารถหาประโยชน์จากมันได้</a:t>
            </a:r>
            <a:endParaRPr lang="en-GB"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a:t>Persons of Interest</a:t>
            </a:r>
            <a:r>
              <a:rPr lang="th-TH" dirty="0"/>
              <a:t>  ผู้ต้องสงสัย</a:t>
            </a:r>
            <a:endParaRPr lang="es-PE" dirty="0"/>
          </a:p>
        </p:txBody>
      </p:sp>
      <p:sp>
        <p:nvSpPr>
          <p:cNvPr id="2" name="Content Placeholder 1"/>
          <p:cNvSpPr>
            <a:spLocks noGrp="1"/>
          </p:cNvSpPr>
          <p:nvPr>
            <p:ph idx="1"/>
          </p:nvPr>
        </p:nvSpPr>
        <p:spPr/>
        <p:txBody>
          <a:bodyPr>
            <a:normAutofit fontScale="92500" lnSpcReduction="10000"/>
          </a:bodyPr>
          <a:lstStyle/>
          <a:p>
            <a:r>
              <a:rPr lang="en-US" dirty="0"/>
              <a:t>Who can be Searched?</a:t>
            </a:r>
            <a:endParaRPr lang="th-TH" dirty="0"/>
          </a:p>
          <a:p>
            <a:r>
              <a:rPr lang="th-TH" dirty="0"/>
              <a:t>เราสามารถค้นใครได้</a:t>
            </a:r>
            <a:endParaRPr lang="en-US" dirty="0"/>
          </a:p>
          <a:p>
            <a:pPr lvl="1"/>
            <a:r>
              <a:rPr lang="en-US" dirty="0"/>
              <a:t>Any Individual</a:t>
            </a:r>
            <a:endParaRPr lang="th-TH" dirty="0"/>
          </a:p>
          <a:p>
            <a:pPr lvl="1"/>
            <a:r>
              <a:rPr lang="th-TH" dirty="0"/>
              <a:t>ใครก็ได้</a:t>
            </a:r>
            <a:endParaRPr lang="es-PE" dirty="0"/>
          </a:p>
          <a:p>
            <a:pPr lvl="1"/>
            <a:r>
              <a:rPr lang="en-US" dirty="0"/>
              <a:t>Must have “reasonable” basis to believe they possess information , materials, or risk for the immediate concerns</a:t>
            </a:r>
            <a:endParaRPr lang="th-TH" dirty="0"/>
          </a:p>
          <a:p>
            <a:pPr lvl="1"/>
            <a:r>
              <a:rPr lang="th-TH" dirty="0"/>
              <a:t>ต้องมีเหตุผลที่สมควร ที่เราคิดว่า เขาน่าจะมีข้อมูล สิ่งของ หรือ เป็นความเสี่ยงใกล้ตัวเรา</a:t>
            </a:r>
            <a:endParaRPr lang="es-PE" dirty="0"/>
          </a:p>
          <a:p>
            <a:pPr lvl="1"/>
            <a:r>
              <a:rPr lang="en-GB" dirty="0"/>
              <a:t>Local law enforcement considerations</a:t>
            </a:r>
            <a:endParaRPr lang="th-TH" dirty="0"/>
          </a:p>
          <a:p>
            <a:pPr lvl="1"/>
            <a:r>
              <a:rPr lang="th-TH" dirty="0"/>
              <a:t>คำนึงถึงกฏหมายและตำรวจในพื้นที่นั้น</a:t>
            </a:r>
            <a:endParaRPr lang="es-PE"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Risks</a:t>
            </a:r>
            <a:r>
              <a:rPr lang="th-TH" dirty="0"/>
              <a:t>  ความเสี่ยง</a:t>
            </a:r>
            <a:endParaRPr lang="es-PE" dirty="0"/>
          </a:p>
        </p:txBody>
      </p:sp>
      <p:sp>
        <p:nvSpPr>
          <p:cNvPr id="2" name="Content Placeholder 1"/>
          <p:cNvSpPr>
            <a:spLocks noGrp="1"/>
          </p:cNvSpPr>
          <p:nvPr>
            <p:ph idx="1"/>
          </p:nvPr>
        </p:nvSpPr>
        <p:spPr>
          <a:xfrm>
            <a:off x="152400" y="1371600"/>
            <a:ext cx="8915400" cy="5105400"/>
          </a:xfrm>
        </p:spPr>
        <p:txBody>
          <a:bodyPr>
            <a:normAutofit fontScale="85000" lnSpcReduction="10000"/>
          </a:bodyPr>
          <a:lstStyle/>
          <a:p>
            <a:r>
              <a:rPr lang="en-US" dirty="0"/>
              <a:t>Consider actions during search</a:t>
            </a:r>
            <a:endParaRPr lang="th-TH" dirty="0"/>
          </a:p>
          <a:p>
            <a:r>
              <a:rPr lang="th-TH" dirty="0"/>
              <a:t>คำนึงถึงการกระทำต่างๆขณะค้นร่างกาย</a:t>
            </a:r>
            <a:endParaRPr lang="en-US" dirty="0"/>
          </a:p>
          <a:p>
            <a:pPr lvl="1"/>
            <a:r>
              <a:rPr lang="en-US" dirty="0"/>
              <a:t>Allegations of brutality</a:t>
            </a:r>
            <a:r>
              <a:rPr lang="th-TH" dirty="0"/>
              <a:t>  การอ้างว่าเราใช้กำลังเกินควร</a:t>
            </a:r>
            <a:endParaRPr lang="es-PE" dirty="0"/>
          </a:p>
          <a:p>
            <a:pPr lvl="1"/>
            <a:r>
              <a:rPr lang="en-US" dirty="0"/>
              <a:t>Assault</a:t>
            </a:r>
            <a:r>
              <a:rPr lang="th-TH" dirty="0"/>
              <a:t>  การทำร้ายร่างกาย</a:t>
            </a:r>
            <a:endParaRPr lang="es-PE" dirty="0"/>
          </a:p>
          <a:p>
            <a:pPr lvl="1"/>
            <a:r>
              <a:rPr lang="en-US" dirty="0"/>
              <a:t>Unethical treatment</a:t>
            </a:r>
            <a:r>
              <a:rPr lang="th-TH" dirty="0"/>
              <a:t>  การปฎิบัตไม่ตามหลักจริยธรรม หรือ ศาสนา</a:t>
            </a:r>
            <a:endParaRPr lang="es-PE" dirty="0"/>
          </a:p>
          <a:p>
            <a:pPr lvl="1"/>
            <a:r>
              <a:rPr lang="en-US" dirty="0"/>
              <a:t>Sexual harassment</a:t>
            </a:r>
            <a:r>
              <a:rPr lang="th-TH" dirty="0"/>
              <a:t>  การลวนลามทางเพศ</a:t>
            </a:r>
            <a:endParaRPr lang="es-PE" dirty="0"/>
          </a:p>
          <a:p>
            <a:r>
              <a:rPr lang="en-US" dirty="0"/>
              <a:t>Assistance for searches</a:t>
            </a:r>
            <a:r>
              <a:rPr lang="th-TH" dirty="0"/>
              <a:t>  ตัวช่วยในการค้นร่างกาย</a:t>
            </a:r>
            <a:endParaRPr lang="es-PE" dirty="0"/>
          </a:p>
          <a:p>
            <a:pPr lvl="1"/>
            <a:r>
              <a:rPr lang="en-US" dirty="0"/>
              <a:t>Female search personnel</a:t>
            </a:r>
            <a:r>
              <a:rPr lang="th-TH" dirty="0"/>
              <a:t>  ผู้หญิงที่ค้นร่างเป็น</a:t>
            </a:r>
            <a:endParaRPr lang="es-PE" dirty="0"/>
          </a:p>
          <a:p>
            <a:pPr lvl="1"/>
            <a:r>
              <a:rPr lang="en-US" dirty="0"/>
              <a:t>Cultural support teams</a:t>
            </a:r>
            <a:r>
              <a:rPr lang="th-TH" dirty="0"/>
              <a:t>  ทีมที่เป็นคนในพื้นที่ หรือ ศาสนาเดียวกัน</a:t>
            </a:r>
            <a:endParaRPr lang="es-PE" dirty="0"/>
          </a:p>
          <a:p>
            <a:pPr lvl="1"/>
            <a:r>
              <a:rPr lang="en-US" dirty="0"/>
              <a:t>Police</a:t>
            </a:r>
            <a:r>
              <a:rPr lang="th-TH" dirty="0"/>
              <a:t>  ตำรวจ</a:t>
            </a:r>
            <a:endParaRPr lang="es-PE" dirty="0"/>
          </a:p>
          <a:p>
            <a:pPr lvl="1"/>
            <a:r>
              <a:rPr lang="en-US" dirty="0"/>
              <a:t>Understand cultural considerations</a:t>
            </a:r>
            <a:r>
              <a:rPr lang="th-TH" dirty="0"/>
              <a:t>  เข้าใจศาสนา และ วัตนธรรมนั้น</a:t>
            </a:r>
            <a:endParaRPr lang="es-PE"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88720" y="82296"/>
            <a:ext cx="7574280" cy="1006365"/>
          </a:xfrm>
        </p:spPr>
        <p:txBody>
          <a:bodyPr/>
          <a:lstStyle/>
          <a:p>
            <a:r>
              <a:rPr lang="en-GB" dirty="0"/>
              <a:t>Person Search</a:t>
            </a:r>
            <a:r>
              <a:rPr lang="th-TH" dirty="0"/>
              <a:t> การค้นร่างกาย </a:t>
            </a:r>
            <a:endParaRPr lang="en-US" dirty="0"/>
          </a:p>
        </p:txBody>
      </p:sp>
      <p:sp>
        <p:nvSpPr>
          <p:cNvPr id="8195" name="Rectangle 3"/>
          <p:cNvSpPr>
            <a:spLocks noGrp="1" noChangeArrowheads="1"/>
          </p:cNvSpPr>
          <p:nvPr>
            <p:ph idx="1"/>
          </p:nvPr>
        </p:nvSpPr>
        <p:spPr/>
        <p:txBody>
          <a:bodyPr>
            <a:normAutofit fontScale="92500" lnSpcReduction="20000"/>
          </a:bodyPr>
          <a:lstStyle/>
          <a:p>
            <a:r>
              <a:rPr lang="en-GB" dirty="0"/>
              <a:t>Inform subject of the reason for the search</a:t>
            </a:r>
            <a:endParaRPr lang="th-TH" dirty="0"/>
          </a:p>
          <a:p>
            <a:r>
              <a:rPr lang="th-TH" dirty="0"/>
              <a:t>บอกเขาในเหตุผลที่ต้องค้นร่าง</a:t>
            </a:r>
            <a:endParaRPr lang="en-GB" dirty="0"/>
          </a:p>
          <a:p>
            <a:r>
              <a:rPr lang="en-GB" dirty="0"/>
              <a:t>Give them opportunity to surrender any items voluntarily</a:t>
            </a:r>
            <a:r>
              <a:rPr lang="th-TH" dirty="0"/>
              <a:t>  ให้โอกาศเขาที่จะยอมมอบสิ่งต่างๆด้วยตัวเอง</a:t>
            </a:r>
            <a:endParaRPr lang="en-GB" dirty="0"/>
          </a:p>
          <a:p>
            <a:r>
              <a:rPr lang="en-US" dirty="0"/>
              <a:t>When using a linguist:</a:t>
            </a:r>
            <a:r>
              <a:rPr lang="th-TH" dirty="0"/>
              <a:t>  เมื่อใช้ล่าม</a:t>
            </a:r>
            <a:endParaRPr lang="en-US" dirty="0"/>
          </a:p>
          <a:p>
            <a:pPr lvl="1"/>
            <a:r>
              <a:rPr lang="en-GB" dirty="0"/>
              <a:t>“Sir/Ma’am as a member of…………………I am going to conduct a person search. If you have any items on your person and you wish to surrender them you may do so now.”</a:t>
            </a:r>
            <a:endParaRPr lang="th-TH" dirty="0"/>
          </a:p>
          <a:p>
            <a:pPr lvl="1"/>
            <a:r>
              <a:rPr lang="th-TH" dirty="0"/>
              <a:t>สวัสดีครับ ผมเป็นเจ้าหน้าที่ </a:t>
            </a:r>
            <a:r>
              <a:rPr lang="en-US" dirty="0"/>
              <a:t>EOD </a:t>
            </a:r>
            <a:r>
              <a:rPr lang="th-TH"/>
              <a:t>ผมจะทำการค้นร่างกายคุณ ถ้าคุณมีสิ่งใดๆที่จะมอบ ให้มอบตอนนี้</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Indicators</a:t>
            </a:r>
            <a:r>
              <a:rPr lang="th-TH" dirty="0"/>
              <a:t>  ตัวจับผิด</a:t>
            </a:r>
            <a:endParaRPr lang="en-US" dirty="0"/>
          </a:p>
        </p:txBody>
      </p:sp>
      <p:sp>
        <p:nvSpPr>
          <p:cNvPr id="10243" name="Rectangle 3"/>
          <p:cNvSpPr>
            <a:spLocks noGrp="1" noChangeArrowheads="1"/>
          </p:cNvSpPr>
          <p:nvPr>
            <p:ph idx="1"/>
          </p:nvPr>
        </p:nvSpPr>
        <p:spPr/>
        <p:txBody>
          <a:bodyPr>
            <a:normAutofit fontScale="85000" lnSpcReduction="20000"/>
          </a:bodyPr>
          <a:lstStyle/>
          <a:p>
            <a:r>
              <a:rPr lang="en-US" dirty="0"/>
              <a:t>Actions that </a:t>
            </a:r>
            <a:r>
              <a:rPr lang="en-US" u="sng" dirty="0"/>
              <a:t>may</a:t>
            </a:r>
            <a:r>
              <a:rPr lang="en-US" dirty="0"/>
              <a:t> be considered suspicious</a:t>
            </a:r>
          </a:p>
          <a:p>
            <a:r>
              <a:rPr lang="th-TH" dirty="0"/>
              <a:t>การกระทำที่อาจเป็นที่ต้องสงสัย</a:t>
            </a:r>
            <a:endParaRPr lang="en-US" dirty="0"/>
          </a:p>
          <a:p>
            <a:pPr lvl="1"/>
            <a:r>
              <a:rPr lang="en-US" dirty="0"/>
              <a:t>Wringing of hands</a:t>
            </a:r>
            <a:r>
              <a:rPr lang="th-TH" dirty="0"/>
              <a:t>  บีบมือตัวเอง</a:t>
            </a:r>
            <a:endParaRPr lang="en-US" dirty="0"/>
          </a:p>
          <a:p>
            <a:pPr lvl="1"/>
            <a:r>
              <a:rPr lang="en-US" dirty="0"/>
              <a:t>Excessive blinking</a:t>
            </a:r>
            <a:r>
              <a:rPr lang="th-TH" dirty="0"/>
              <a:t>  กระพริบตามากเกินไป</a:t>
            </a:r>
            <a:endParaRPr lang="en-US" dirty="0"/>
          </a:p>
          <a:p>
            <a:pPr lvl="1"/>
            <a:r>
              <a:rPr lang="en-US" dirty="0"/>
              <a:t>Rapid eye movement</a:t>
            </a:r>
            <a:r>
              <a:rPr lang="th-TH" dirty="0"/>
              <a:t>  สายตาวอกแวก</a:t>
            </a:r>
            <a:endParaRPr lang="en-US" dirty="0"/>
          </a:p>
          <a:p>
            <a:pPr lvl="1"/>
            <a:r>
              <a:rPr lang="en-US" dirty="0"/>
              <a:t>Excessive sweating</a:t>
            </a:r>
            <a:r>
              <a:rPr lang="th-TH" dirty="0"/>
              <a:t>  เหงื่อออกเยอะเกืนไป</a:t>
            </a:r>
            <a:endParaRPr lang="en-US" dirty="0"/>
          </a:p>
          <a:p>
            <a:pPr lvl="1"/>
            <a:r>
              <a:rPr lang="en-US" dirty="0"/>
              <a:t>Physical shaking</a:t>
            </a:r>
            <a:r>
              <a:rPr lang="th-TH" dirty="0"/>
              <a:t>  ตัวสั่น</a:t>
            </a:r>
            <a:endParaRPr lang="en-US" dirty="0"/>
          </a:p>
          <a:p>
            <a:pPr lvl="1"/>
            <a:r>
              <a:rPr lang="en-US" dirty="0"/>
              <a:t>Trembling voice</a:t>
            </a:r>
            <a:r>
              <a:rPr lang="th-TH" dirty="0"/>
              <a:t>  เสียงสั่น</a:t>
            </a:r>
            <a:endParaRPr lang="en-US" dirty="0"/>
          </a:p>
          <a:p>
            <a:pPr lvl="1"/>
            <a:r>
              <a:rPr lang="en-US" dirty="0"/>
              <a:t>Non-compliance </a:t>
            </a:r>
            <a:r>
              <a:rPr lang="th-TH" dirty="0"/>
              <a:t> ไม่ปฎิบัตตามคำสั่งของเรา</a:t>
            </a:r>
            <a:endParaRPr lang="en-US" dirty="0"/>
          </a:p>
          <a:p>
            <a:pPr lvl="1"/>
            <a:r>
              <a:rPr lang="en-US" dirty="0"/>
              <a:t>Lack of eye contact</a:t>
            </a:r>
            <a:r>
              <a:rPr lang="th-TH" dirty="0"/>
              <a:t>  หลบสายตา</a:t>
            </a:r>
            <a:endParaRPr lang="en-US" dirty="0"/>
          </a:p>
          <a:p>
            <a:pPr lvl="1"/>
            <a:r>
              <a:rPr lang="en-US" dirty="0"/>
              <a:t>Paranoia </a:t>
            </a:r>
            <a:r>
              <a:rPr lang="th-TH" dirty="0"/>
              <a:t>กระวลกระวาย</a:t>
            </a:r>
            <a:endParaRPr lang="en-US" dirty="0"/>
          </a:p>
          <a:p>
            <a:pPr lvl="1"/>
            <a:r>
              <a:rPr lang="en-US" dirty="0"/>
              <a:t>Overly cooperative</a:t>
            </a:r>
            <a:r>
              <a:rPr lang="th-TH" dirty="0"/>
              <a:t>  พยายามตามคำสั่งมากเกินไป</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82296"/>
            <a:ext cx="7726680" cy="1006365"/>
          </a:xfrm>
        </p:spPr>
        <p:txBody>
          <a:bodyPr/>
          <a:lstStyle/>
          <a:p>
            <a:r>
              <a:rPr lang="en-GB" dirty="0"/>
              <a:t>Categories of Search</a:t>
            </a:r>
            <a:r>
              <a:rPr lang="th-TH" dirty="0"/>
              <a:t>  ประเภทการค้น</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8</a:t>
            </a:fld>
            <a:endParaRPr lang="en-US" dirty="0"/>
          </a:p>
        </p:txBody>
      </p:sp>
      <p:sp>
        <p:nvSpPr>
          <p:cNvPr id="3" name="Content Placeholder 2"/>
          <p:cNvSpPr>
            <a:spLocks noGrp="1"/>
          </p:cNvSpPr>
          <p:nvPr>
            <p:ph idx="1"/>
          </p:nvPr>
        </p:nvSpPr>
        <p:spPr/>
        <p:txBody>
          <a:bodyPr/>
          <a:lstStyle/>
          <a:p>
            <a:r>
              <a:rPr lang="en-GB" dirty="0"/>
              <a:t>Quick - in public view</a:t>
            </a:r>
            <a:endParaRPr lang="th-TH" dirty="0"/>
          </a:p>
          <a:p>
            <a:r>
              <a:rPr lang="th-TH" dirty="0"/>
              <a:t>รวดเร็ว </a:t>
            </a:r>
            <a:r>
              <a:rPr lang="en-US" dirty="0"/>
              <a:t>- </a:t>
            </a:r>
            <a:r>
              <a:rPr lang="th-TH" dirty="0"/>
              <a:t>ต่อหน้าผู้คน</a:t>
            </a:r>
            <a:endParaRPr lang="en-GB" dirty="0"/>
          </a:p>
          <a:p>
            <a:r>
              <a:rPr lang="en-GB" dirty="0"/>
              <a:t>Detailed - out of public view</a:t>
            </a:r>
            <a:endParaRPr lang="th-TH" dirty="0"/>
          </a:p>
          <a:p>
            <a:r>
              <a:rPr lang="th-TH" dirty="0"/>
              <a:t>ละเอียด </a:t>
            </a:r>
            <a:r>
              <a:rPr lang="en-US" dirty="0"/>
              <a:t>- </a:t>
            </a:r>
            <a:r>
              <a:rPr lang="th-TH" dirty="0"/>
              <a:t>ในที่ลับตาคน</a:t>
            </a:r>
            <a:endParaRPr lang="en-GB" dirty="0"/>
          </a:p>
        </p:txBody>
      </p:sp>
      <p:pic>
        <p:nvPicPr>
          <p:cNvPr id="15" name="Content Placeholder 14"/>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860180" y="3603261"/>
            <a:ext cx="7423639" cy="2590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8720" y="82296"/>
            <a:ext cx="7726680" cy="1005840"/>
          </a:xfrm>
        </p:spPr>
        <p:txBody>
          <a:bodyPr/>
          <a:lstStyle/>
          <a:p>
            <a:r>
              <a:rPr lang="en-GB" dirty="0"/>
              <a:t>Quick Search</a:t>
            </a:r>
            <a:r>
              <a:rPr lang="th-TH" dirty="0"/>
              <a:t> การคันอย่างรวดเร็ว</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9</a:t>
            </a:fld>
            <a:endParaRPr lang="en-US" dirty="0"/>
          </a:p>
        </p:txBody>
      </p:sp>
      <p:sp>
        <p:nvSpPr>
          <p:cNvPr id="12291" name="Rectangle 3"/>
          <p:cNvSpPr>
            <a:spLocks noGrp="1" noChangeArrowheads="1"/>
          </p:cNvSpPr>
          <p:nvPr>
            <p:ph sz="quarter" idx="13"/>
          </p:nvPr>
        </p:nvSpPr>
        <p:spPr/>
        <p:txBody>
          <a:bodyPr>
            <a:normAutofit fontScale="85000" lnSpcReduction="20000"/>
          </a:bodyPr>
          <a:lstStyle/>
          <a:p>
            <a:r>
              <a:rPr lang="en-GB" dirty="0"/>
              <a:t>Used when dealing with a large number of people</a:t>
            </a:r>
            <a:endParaRPr lang="th-TH" dirty="0"/>
          </a:p>
          <a:p>
            <a:r>
              <a:rPr lang="th-TH" dirty="0"/>
              <a:t>ใช้เมื่อมีคนเยอะ</a:t>
            </a:r>
            <a:endParaRPr lang="en-GB" dirty="0"/>
          </a:p>
          <a:p>
            <a:r>
              <a:rPr lang="en-GB" dirty="0"/>
              <a:t>Ideally used with a handheld metal detector</a:t>
            </a:r>
            <a:endParaRPr lang="th-TH" dirty="0"/>
          </a:p>
          <a:p>
            <a:r>
              <a:rPr lang="th-TH" dirty="0"/>
              <a:t>ควรใช้เครื่องสแกนมือ</a:t>
            </a:r>
            <a:endParaRPr lang="en-GB" dirty="0"/>
          </a:p>
          <a:p>
            <a:r>
              <a:rPr lang="en-GB" dirty="0"/>
              <a:t>Commonly conducted by local police and military</a:t>
            </a:r>
            <a:endParaRPr lang="th-TH" dirty="0"/>
          </a:p>
          <a:p>
            <a:r>
              <a:rPr lang="th-TH" dirty="0"/>
              <a:t>ปกติ ตำรวจและทหารในพื้นที่จะใช้วิธีนี้</a:t>
            </a:r>
            <a:endParaRPr lang="en-US" dirty="0"/>
          </a:p>
        </p:txBody>
      </p:sp>
      <p:pic>
        <p:nvPicPr>
          <p:cNvPr id="10" name="Content Placeholder 9"/>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14835" y="1249362"/>
            <a:ext cx="2429130" cy="4846638"/>
          </a:xfr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2193&quot;&gt;&lt;/object&gt;&lt;object type=&quot;2&quot; unique_id=&quot;12194&quot;&gt;&lt;object type=&quot;3&quot; unique_id=&quot;12195&quot;&gt;&lt;property id=&quot;20148&quot; value=&quot;5&quot;/&gt;&lt;property id=&quot;20300&quot; value=&quot;Slide 1 - &amp;quot;Person Search&amp;quot;&quot;/&gt;&lt;property id=&quot;20307&quot; value=&quot;336&quot;/&gt;&lt;/object&gt;&lt;object type=&quot;3&quot; unique_id=&quot;12196&quot;&gt;&lt;property id=&quot;20148&quot; value=&quot;5&quot;/&gt;&lt;property id=&quot;20300&quot; value=&quot;Slide 2 - &amp;quot;Learning Objectives&amp;quot;&quot;/&gt;&lt;property id=&quot;20307&quot; value=&quot;337&quot;/&gt;&lt;/object&gt;&lt;object type=&quot;3&quot; unique_id=&quot;12197&quot;&gt;&lt;property id=&quot;20148&quot; value=&quot;5&quot;/&gt;&lt;property id=&quot;20300&quot; value=&quot;Slide 3 - &amp;quot;Overview&amp;quot;&quot;/&gt;&lt;property id=&quot;20307&quot; value=&quot;338&quot;/&gt;&lt;/object&gt;&lt;object type=&quot;3&quot; unique_id=&quot;12198&quot;&gt;&lt;property id=&quot;20148&quot; value=&quot;5&quot;/&gt;&lt;property id=&quot;20300&quot; value=&quot;Slide 4 - &amp;quot;Purpose&amp;quot;&quot;/&gt;&lt;property id=&quot;20307&quot; value=&quot;321&quot;/&gt;&lt;/object&gt;&lt;object type=&quot;3&quot; unique_id=&quot;12199&quot;&gt;&lt;property id=&quot;20148&quot; value=&quot;5&quot;/&gt;&lt;property id=&quot;20300&quot; value=&quot;Slide 5 - &amp;quot;Person Search&amp;quot;&quot;/&gt;&lt;property id=&quot;20307&quot; value=&quot;322&quot;/&gt;&lt;/object&gt;&lt;object type=&quot;3&quot; unique_id=&quot;12200&quot;&gt;&lt;property id=&quot;20148&quot; value=&quot;5&quot;/&gt;&lt;property id=&quot;20300&quot; value=&quot;Slide 6 - &amp;quot;Person Search&amp;quot;&quot;/&gt;&lt;property id=&quot;20307&quot; value=&quot;324&quot;/&gt;&lt;/object&gt;&lt;object type=&quot;3&quot; unique_id=&quot;12201&quot;&gt;&lt;property id=&quot;20148&quot; value=&quot;5&quot;/&gt;&lt;property id=&quot;20300&quot; value=&quot;Slide 7 - &amp;quot;Indicators &amp;amp; Suspicious Behavior&amp;quot;&quot;/&gt;&lt;property id=&quot;20307&quot; value=&quot;343&quot;/&gt;&lt;/object&gt;&lt;object type=&quot;3&quot; unique_id=&quot;12202&quot;&gt;&lt;property id=&quot;20148&quot; value=&quot;5&quot;/&gt;&lt;property id=&quot;20300&quot; value=&quot;Slide 8 - &amp;quot;Categories of Search&amp;quot;&quot;/&gt;&lt;property id=&quot;20307&quot; value=&quot;345&quot;/&gt;&lt;/object&gt;&lt;object type=&quot;3&quot; unique_id=&quot;12203&quot;&gt;&lt;property id=&quot;20148&quot; value=&quot;5&quot;/&gt;&lt;property id=&quot;20300&quot; value=&quot;Slide 9 - &amp;quot;Quick Search&amp;quot;&quot;/&gt;&lt;property id=&quot;20307&quot; value=&quot;327&quot;/&gt;&lt;/object&gt;&lt;object type=&quot;3&quot; unique_id=&quot;12205&quot;&gt;&lt;property id=&quot;20148&quot; value=&quot;5&quot;/&gt;&lt;property id=&quot;20300&quot; value=&quot;Slide 11 - &amp;quot;Quick Search&amp;quot;&quot;/&gt;&lt;property id=&quot;20307&quot; value=&quot;328&quot;/&gt;&lt;/object&gt;&lt;object type=&quot;3&quot; unique_id=&quot;12206&quot;&gt;&lt;property id=&quot;20148&quot; value=&quot;5&quot;/&gt;&lt;property id=&quot;20300&quot; value=&quot;Slide 12 - &amp;quot;Quick Search&amp;quot;&quot;/&gt;&lt;property id=&quot;20307&quot; value=&quot;329&quot;/&gt;&lt;/object&gt;&lt;object type=&quot;3&quot; unique_id=&quot;12207&quot;&gt;&lt;property id=&quot;20148&quot; value=&quot;5&quot;/&gt;&lt;property id=&quot;20300&quot; value=&quot;Slide 13 - &amp;quot;Detailed Search&amp;quot;&quot;/&gt;&lt;property id=&quot;20307&quot; value=&quot;330&quot;/&gt;&lt;/object&gt;&lt;object type=&quot;3&quot; unique_id=&quot;12208&quot;&gt;&lt;property id=&quot;20148&quot; value=&quot;5&quot;/&gt;&lt;property id=&quot;20300&quot; value=&quot;Slide 14 - &amp;quot;Conduct of Detailed Search&amp;quot;&quot;/&gt;&lt;property id=&quot;20307&quot; value=&quot;331&quot;/&gt;&lt;/object&gt;&lt;object type=&quot;3&quot; unique_id=&quot;12209&quot;&gt;&lt;property id=&quot;20148&quot; value=&quot;5&quot;/&gt;&lt;property id=&quot;20300&quot; value=&quot;Slide 15 - &amp;quot;Search Example&amp;quot;&quot;/&gt;&lt;property id=&quot;20307&quot; value=&quot;340&quot;/&gt;&lt;/object&gt;&lt;object type=&quot;3&quot; unique_id=&quot;12210&quot;&gt;&lt;property id=&quot;20148&quot; value=&quot;5&quot;/&gt;&lt;property id=&quot;20300&quot; value=&quot;Slide 16 - &amp;quot;Detailed Search&amp;quot;&quot;/&gt;&lt;property id=&quot;20307&quot; value=&quot;332&quot;/&gt;&lt;/object&gt;&lt;object type=&quot;3&quot; unique_id=&quot;12211&quot;&gt;&lt;property id=&quot;20148&quot; value=&quot;5&quot;/&gt;&lt;property id=&quot;20300&quot; value=&quot;Slide 17 - &amp;quot;Summary&amp;quot;&quot;/&gt;&lt;property id=&quot;20307&quot; value=&quot;339&quot;/&gt;&lt;/object&gt;&lt;object type=&quot;3&quot; unique_id=&quot;12233&quot;&gt;&lt;property id=&quot;20148&quot; value=&quot;5&quot;/&gt;&lt;property id=&quot;20300&quot; value=&quot;Slide 10 - &amp;quot;Handheld Metal Detector &amp;quot;&quot;/&gt;&lt;property id=&quot;20307&quot; value=&quot;346&quot;/&gt;&lt;/object&gt;&lt;object type=&quot;3&quot; unique_id=&quot;12234&quot;&gt;&lt;property id=&quot;20148&quot; value=&quot;5&quot;/&gt;&lt;property id=&quot;20300&quot; value=&quot;Slide 18&quot;/&gt;&lt;property id=&quot;20307&quot; value=&quot;34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F9C6C6E4D0A14B8471B04CB45E65FB" ma:contentTypeVersion="4" ma:contentTypeDescription="Create a new document." ma:contentTypeScope="" ma:versionID="8e22f32884a9fcdcdccdb913fbaa996f">
  <xsd:schema xmlns:xsd="http://www.w3.org/2001/XMLSchema" xmlns:xs="http://www.w3.org/2001/XMLSchema" xmlns:p="http://schemas.microsoft.com/office/2006/metadata/properties" xmlns:ns2="803b2390-fae5-4ad6-bfb3-22d003fb322b" targetNamespace="http://schemas.microsoft.com/office/2006/metadata/properties" ma:root="true" ma:fieldsID="703d586dbf5de55ba47bc46ba10e6711" ns2:_="">
    <xsd:import namespace="803b2390-fae5-4ad6-bfb3-22d003fb322b"/>
    <xsd:element name="properties">
      <xsd:complexType>
        <xsd:sequence>
          <xsd:element name="documentManagement">
            <xsd:complexType>
              <xsd:all>
                <xsd:element ref="ns2:AxSourceItemID" minOccurs="0"/>
                <xsd:element ref="ns2:AxSourceL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b2390-fae5-4ad6-bfb3-22d003fb322b" elementFormDefault="qualified">
    <xsd:import namespace="http://schemas.microsoft.com/office/2006/documentManagement/types"/>
    <xsd:import namespace="http://schemas.microsoft.com/office/infopath/2007/PartnerControls"/>
    <xsd:element name="AxSourceItemID" ma:index="8" nillable="true" ma:displayName="AxSourceItemID" ma:hidden="true" ma:internalName="AxSourceItemID">
      <xsd:simpleType>
        <xsd:restriction base="dms:Unknown"/>
      </xsd:simpleType>
    </xsd:element>
    <xsd:element name="AxSourceListID" ma:index="9" nillable="true" ma:displayName="AxSourceListID" ma:hidden="true" ma:internalName="AxSourceList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AxSourceItemID xmlns="803b2390-fae5-4ad6-bfb3-22d003fb322b" xsi:nil="true"/>
    <AxSourceListID xmlns="803b2390-fae5-4ad6-bfb3-22d003fb322b" xsi:nil="true"/>
  </documentManagement>
</p:properties>
</file>

<file path=customXml/itemProps1.xml><?xml version="1.0" encoding="utf-8"?>
<ds:datastoreItem xmlns:ds="http://schemas.openxmlformats.org/officeDocument/2006/customXml" ds:itemID="{26A45F3B-D2D3-4BA9-B6E0-5F03B85459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b2390-fae5-4ad6-bfb3-22d003fb3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D6E6FD-E9F5-4B6E-9D97-E0EF43857219}">
  <ds:schemaRefs>
    <ds:schemaRef ds:uri="http://schemas.microsoft.com/sharepoint/v3/contenttype/forms"/>
  </ds:schemaRefs>
</ds:datastoreItem>
</file>

<file path=customXml/itemProps3.xml><?xml version="1.0" encoding="utf-8"?>
<ds:datastoreItem xmlns:ds="http://schemas.openxmlformats.org/officeDocument/2006/customXml" ds:itemID="{2A044B0A-D1CC-439D-BD3A-E5B7B13A582B}">
  <ds:schemaRefs>
    <ds:schemaRef ds:uri="http://schemas.microsoft.com/office/2006/metadata/longProperties"/>
  </ds:schemaRefs>
</ds:datastoreItem>
</file>

<file path=customXml/itemProps4.xml><?xml version="1.0" encoding="utf-8"?>
<ds:datastoreItem xmlns:ds="http://schemas.openxmlformats.org/officeDocument/2006/customXml" ds:itemID="{61925888-F4A5-43DB-89A6-C5CDC3B6060C}">
  <ds:schemaRef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803b2390-fae5-4ad6-bfb3-22d003fb322b"/>
  </ds:schemaRefs>
</ds:datastoreItem>
</file>

<file path=docProps/app.xml><?xml version="1.0" encoding="utf-8"?>
<Properties xmlns="http://schemas.openxmlformats.org/officeDocument/2006/extended-properties" xmlns:vt="http://schemas.openxmlformats.org/officeDocument/2006/docPropsVTypes">
  <TotalTime>2361</TotalTime>
  <Words>2634</Words>
  <Application>Microsoft Office PowerPoint</Application>
  <PresentationFormat>Overhead</PresentationFormat>
  <Paragraphs>246</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Century Gothic</vt:lpstr>
      <vt:lpstr>Courier New</vt:lpstr>
      <vt:lpstr>DilleniaUPC</vt:lpstr>
      <vt:lpstr>Palatino Linotype</vt:lpstr>
      <vt:lpstr>Wingdings</vt:lpstr>
      <vt:lpstr>1_Executive</vt:lpstr>
      <vt:lpstr>Person Search การค้นร่างกาย</vt:lpstr>
      <vt:lpstr>Learning Objectives</vt:lpstr>
      <vt:lpstr>Items of Interest สาระน่ารู้</vt:lpstr>
      <vt:lpstr>Persons of Interest  ผู้ต้องสงสัย</vt:lpstr>
      <vt:lpstr>Risks  ความเสี่ยง</vt:lpstr>
      <vt:lpstr>Person Search การค้นร่างกาย </vt:lpstr>
      <vt:lpstr>Indicators  ตัวจับผิด</vt:lpstr>
      <vt:lpstr>Categories of Search  ประเภทการค้น</vt:lpstr>
      <vt:lpstr>Quick Search การคันอย่างรวดเร็ว</vt:lpstr>
      <vt:lpstr>Quick Search การคันอย่างรวดเร็ว</vt:lpstr>
      <vt:lpstr>Quick Search การคันอย่างรวดเร็ว</vt:lpstr>
      <vt:lpstr>Detailed Search การค้นแบบละเอียด</vt:lpstr>
      <vt:lpstr>Conduct of Detailed Search การค้นแบบละเอียด</vt:lpstr>
      <vt:lpstr>Systematic Search การค้นแบบเป็นระบบ</vt:lpstr>
      <vt:lpstr>Detailed Search  การค้นละเอียด</vt:lpstr>
      <vt:lpstr>Search Methods  วิธีการค้น</vt:lpstr>
      <vt:lpstr>Summary  สรุป</vt:lpstr>
      <vt:lpstr>Person Search</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 Person Search</dc:title>
  <dc:subject>Search TSE</dc:subject>
  <dc:creator>A-T Solutions</dc:creator>
  <cp:keywords>V2.14</cp:keywords>
  <cp:lastModifiedBy>Rachan</cp:lastModifiedBy>
  <cp:revision>192</cp:revision>
  <dcterms:created xsi:type="dcterms:W3CDTF">2006-06-21T19:26:20Z</dcterms:created>
  <dcterms:modified xsi:type="dcterms:W3CDTF">2018-02-10T02:53:53Z</dcterms:modified>
  <cp:category>JATAC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0x0101006CF9C6C6E4D0A14B8471B04CB45E65FB</vt:lpwstr>
  </property>
</Properties>
</file>