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786" r:id="rId2"/>
    <p:sldId id="787" r:id="rId3"/>
    <p:sldId id="793" r:id="rId4"/>
    <p:sldId id="796" r:id="rId5"/>
    <p:sldId id="785" r:id="rId6"/>
    <p:sldId id="797" r:id="rId7"/>
    <p:sldId id="592" r:id="rId8"/>
    <p:sldId id="799" r:id="rId9"/>
    <p:sldId id="798" r:id="rId1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CC3300"/>
    <a:srgbClr val="008EC0"/>
    <a:srgbClr val="33CC33"/>
    <a:srgbClr val="FFFF66"/>
    <a:srgbClr val="FFFF99"/>
    <a:srgbClr val="99CCFF"/>
    <a:srgbClr val="D8C6D8"/>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971" autoAdjust="0"/>
    <p:restoredTop sz="95993" autoAdjust="0"/>
  </p:normalViewPr>
  <p:slideViewPr>
    <p:cSldViewPr>
      <p:cViewPr>
        <p:scale>
          <a:sx n="118" d="100"/>
          <a:sy n="118" d="100"/>
        </p:scale>
        <p:origin x="-143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176"/>
    </p:cViewPr>
  </p:sorterViewPr>
  <p:notesViewPr>
    <p:cSldViewPr>
      <p:cViewPr varScale="1">
        <p:scale>
          <a:sx n="51" d="100"/>
          <a:sy n="51" d="100"/>
        </p:scale>
        <p:origin x="-18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2115" cy="457515"/>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dirty="0"/>
          </a:p>
        </p:txBody>
      </p:sp>
      <p:sp>
        <p:nvSpPr>
          <p:cNvPr id="43011" name="Rectangle 3"/>
          <p:cNvSpPr>
            <a:spLocks noGrp="1" noChangeArrowheads="1"/>
          </p:cNvSpPr>
          <p:nvPr>
            <p:ph type="dt" sz="quarter" idx="1"/>
          </p:nvPr>
        </p:nvSpPr>
        <p:spPr bwMode="auto">
          <a:xfrm>
            <a:off x="3884316" y="0"/>
            <a:ext cx="2972115" cy="457515"/>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endParaRPr lang="en-US" dirty="0"/>
          </a:p>
        </p:txBody>
      </p:sp>
      <p:sp>
        <p:nvSpPr>
          <p:cNvPr id="43012" name="Rectangle 4"/>
          <p:cNvSpPr>
            <a:spLocks noGrp="1" noChangeArrowheads="1"/>
          </p:cNvSpPr>
          <p:nvPr>
            <p:ph type="ftr" sz="quarter" idx="2"/>
          </p:nvPr>
        </p:nvSpPr>
        <p:spPr bwMode="auto">
          <a:xfrm>
            <a:off x="0" y="8684914"/>
            <a:ext cx="2972115" cy="457515"/>
          </a:xfrm>
          <a:prstGeom prst="rect">
            <a:avLst/>
          </a:prstGeom>
          <a:noFill/>
          <a:ln w="9525">
            <a:noFill/>
            <a:miter lim="800000"/>
            <a:headEnd/>
            <a:tailEnd/>
          </a:ln>
          <a:effectLst/>
        </p:spPr>
        <p:txBody>
          <a:bodyPr vert="horz" wrap="square" lIns="90498" tIns="45249" rIns="90498" bIns="45249" numCol="1" anchor="b"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dirty="0"/>
          </a:p>
        </p:txBody>
      </p:sp>
      <p:sp>
        <p:nvSpPr>
          <p:cNvPr id="43013" name="Rectangle 5"/>
          <p:cNvSpPr>
            <a:spLocks noGrp="1" noChangeArrowheads="1"/>
          </p:cNvSpPr>
          <p:nvPr>
            <p:ph type="sldNum" sz="quarter" idx="3"/>
          </p:nvPr>
        </p:nvSpPr>
        <p:spPr bwMode="auto">
          <a:xfrm>
            <a:off x="3884316" y="8684914"/>
            <a:ext cx="2972115" cy="457515"/>
          </a:xfrm>
          <a:prstGeom prst="rect">
            <a:avLst/>
          </a:prstGeom>
          <a:noFill/>
          <a:ln w="9525">
            <a:noFill/>
            <a:miter lim="800000"/>
            <a:headEnd/>
            <a:tailEnd/>
          </a:ln>
          <a:effectLst/>
        </p:spPr>
        <p:txBody>
          <a:bodyPr vert="horz" wrap="square" lIns="90498" tIns="45249" rIns="90498" bIns="45249" numCol="1" anchor="b" anchorCtr="0" compatLnSpc="1">
            <a:prstTxWarp prst="textNoShape">
              <a:avLst/>
            </a:prstTxWarp>
          </a:bodyPr>
          <a:lstStyle>
            <a:lvl1pPr algn="r">
              <a:defRPr sz="1200">
                <a:latin typeface="Arial" charset="0"/>
                <a:cs typeface="Arial" charset="0"/>
              </a:defRPr>
            </a:lvl1pPr>
          </a:lstStyle>
          <a:p>
            <a:pPr>
              <a:defRPr/>
            </a:pPr>
            <a:fld id="{B025A52B-BA0B-45D8-AF15-EB7C9831F94D}" type="slidenum">
              <a:rPr lang="en-US"/>
              <a:pPr>
                <a:defRPr/>
              </a:pPr>
              <a:t>‹#›</a:t>
            </a:fld>
            <a:endParaRPr lang="en-US" dirty="0"/>
          </a:p>
        </p:txBody>
      </p:sp>
    </p:spTree>
    <p:extLst>
      <p:ext uri="{BB962C8B-B14F-4D97-AF65-F5344CB8AC3E}">
        <p14:creationId xmlns:p14="http://schemas.microsoft.com/office/powerpoint/2010/main" val="478255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115" cy="45751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defTabSz="914409">
              <a:defRPr sz="1200">
                <a:solidFill>
                  <a:srgbClr val="FF0000"/>
                </a:solidFill>
                <a:latin typeface="Arial" pitchFamily="-112" charset="0"/>
                <a:ea typeface="Arial" pitchFamily="-112" charset="0"/>
                <a:cs typeface="Arial" pitchFamily="-112" charset="0"/>
              </a:defRPr>
            </a:lvl1pPr>
          </a:lstStyle>
          <a:p>
            <a:pPr>
              <a:defRPr/>
            </a:pPr>
            <a:r>
              <a:rPr lang="en-US" dirty="0"/>
              <a:t>EXERCISE</a:t>
            </a:r>
          </a:p>
        </p:txBody>
      </p:sp>
      <p:sp>
        <p:nvSpPr>
          <p:cNvPr id="4099" name="Rectangle 3"/>
          <p:cNvSpPr>
            <a:spLocks noGrp="1" noChangeArrowheads="1"/>
          </p:cNvSpPr>
          <p:nvPr>
            <p:ph type="dt" idx="1"/>
          </p:nvPr>
        </p:nvSpPr>
        <p:spPr bwMode="auto">
          <a:xfrm>
            <a:off x="3884316" y="0"/>
            <a:ext cx="2972115" cy="45751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defTabSz="914409">
              <a:defRPr sz="1200">
                <a:latin typeface="Arial" pitchFamily="-112" charset="0"/>
                <a:ea typeface="Arial" pitchFamily="-112" charset="0"/>
                <a:cs typeface="Arial" pitchFamily="-112" charset="0"/>
              </a:defRPr>
            </a:lvl1pPr>
          </a:lstStyle>
          <a:p>
            <a:pPr>
              <a:defRPr/>
            </a:pPr>
            <a:endParaRPr lang="en-US" dirty="0"/>
          </a:p>
        </p:txBody>
      </p:sp>
      <p:sp>
        <p:nvSpPr>
          <p:cNvPr id="92164" name="Rectangle 4"/>
          <p:cNvSpPr>
            <a:spLocks noGrp="1" noRot="1" noChangeAspect="1" noChangeArrowheads="1" noTextEdit="1"/>
          </p:cNvSpPr>
          <p:nvPr>
            <p:ph type="sldImg" idx="2"/>
          </p:nvPr>
        </p:nvSpPr>
        <p:spPr bwMode="auto">
          <a:xfrm>
            <a:off x="1143000" y="684213"/>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6115" y="4344030"/>
            <a:ext cx="5485772" cy="411448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4914"/>
            <a:ext cx="2972115" cy="457515"/>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defTabSz="914409">
              <a:defRPr sz="1200">
                <a:latin typeface="Arial" pitchFamily="-112" charset="0"/>
                <a:ea typeface="Arial" pitchFamily="-112" charset="0"/>
                <a:cs typeface="Arial" pitchFamily="-112"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316" y="8684914"/>
            <a:ext cx="2972115" cy="457515"/>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defTabSz="914409">
              <a:defRPr sz="1200">
                <a:latin typeface="Arial" charset="0"/>
                <a:cs typeface="Arial" charset="0"/>
              </a:defRPr>
            </a:lvl1pPr>
          </a:lstStyle>
          <a:p>
            <a:pPr>
              <a:defRPr/>
            </a:pPr>
            <a:fld id="{40896932-0A77-4267-BE50-64232377D350}" type="slidenum">
              <a:rPr lang="en-US"/>
              <a:pPr>
                <a:defRPr/>
              </a:pPr>
              <a:t>‹#›</a:t>
            </a:fld>
            <a:endParaRPr lang="en-US" dirty="0"/>
          </a:p>
        </p:txBody>
      </p:sp>
    </p:spTree>
    <p:extLst>
      <p:ext uri="{BB962C8B-B14F-4D97-AF65-F5344CB8AC3E}">
        <p14:creationId xmlns:p14="http://schemas.microsoft.com/office/powerpoint/2010/main" val="34241075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EXERCISE</a:t>
            </a:r>
            <a:endParaRPr lang="en-US" dirty="0"/>
          </a:p>
        </p:txBody>
      </p:sp>
      <p:sp>
        <p:nvSpPr>
          <p:cNvPr id="5" name="Slide Number Placeholder 4"/>
          <p:cNvSpPr>
            <a:spLocks noGrp="1"/>
          </p:cNvSpPr>
          <p:nvPr>
            <p:ph type="sldNum" sz="quarter" idx="11"/>
          </p:nvPr>
        </p:nvSpPr>
        <p:spPr/>
        <p:txBody>
          <a:bodyPr/>
          <a:lstStyle/>
          <a:p>
            <a:pPr>
              <a:defRPr/>
            </a:pPr>
            <a:fld id="{40896932-0A77-4267-BE50-64232377D350}" type="slidenum">
              <a:rPr lang="en-US" smtClean="0"/>
              <a:pPr>
                <a:defRPr/>
              </a:pPr>
              <a:t>1</a:t>
            </a:fld>
            <a:endParaRPr lang="en-US" dirty="0"/>
          </a:p>
        </p:txBody>
      </p:sp>
    </p:spTree>
    <p:extLst>
      <p:ext uri="{BB962C8B-B14F-4D97-AF65-F5344CB8AC3E}">
        <p14:creationId xmlns:p14="http://schemas.microsoft.com/office/powerpoint/2010/main" val="180777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EXERCISE</a:t>
            </a:r>
            <a:endParaRPr lang="en-US" dirty="0"/>
          </a:p>
        </p:txBody>
      </p:sp>
      <p:sp>
        <p:nvSpPr>
          <p:cNvPr id="5" name="Slide Number Placeholder 4"/>
          <p:cNvSpPr>
            <a:spLocks noGrp="1"/>
          </p:cNvSpPr>
          <p:nvPr>
            <p:ph type="sldNum" sz="quarter" idx="11"/>
          </p:nvPr>
        </p:nvSpPr>
        <p:spPr/>
        <p:txBody>
          <a:bodyPr/>
          <a:lstStyle/>
          <a:p>
            <a:pPr>
              <a:defRPr/>
            </a:pPr>
            <a:fld id="{40896932-0A77-4267-BE50-64232377D350}" type="slidenum">
              <a:rPr lang="en-US" smtClean="0"/>
              <a:pPr>
                <a:defRPr/>
              </a:pPr>
              <a:t>2</a:t>
            </a:fld>
            <a:endParaRPr lang="en-US" dirty="0"/>
          </a:p>
        </p:txBody>
      </p:sp>
    </p:spTree>
    <p:extLst>
      <p:ext uri="{BB962C8B-B14F-4D97-AF65-F5344CB8AC3E}">
        <p14:creationId xmlns:p14="http://schemas.microsoft.com/office/powerpoint/2010/main" val="18077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3743" y="8685564"/>
            <a:ext cx="2972723" cy="456890"/>
          </a:xfrm>
          <a:prstGeom prst="rect">
            <a:avLst/>
          </a:prstGeom>
          <a:noFill/>
          <a:ln w="9525">
            <a:noFill/>
            <a:miter lim="800000"/>
            <a:headEnd/>
            <a:tailEnd/>
          </a:ln>
        </p:spPr>
        <p:txBody>
          <a:bodyPr lIns="95436" tIns="47716" rIns="95436" bIns="47716" anchor="b"/>
          <a:lstStyle/>
          <a:p>
            <a:pPr algn="r" defTabSz="937742"/>
            <a:fld id="{FBA087F9-50DB-472B-8E73-9BDC37C20D43}" type="slidenum">
              <a:rPr lang="en-US" altLang="ja-JP" sz="1300">
                <a:solidFill>
                  <a:srgbClr val="000000"/>
                </a:solidFill>
                <a:ea typeface="ＭＳ Ｐゴシック"/>
                <a:cs typeface="Arial" charset="0"/>
              </a:rPr>
              <a:pPr algn="r" defTabSz="937742"/>
              <a:t>7</a:t>
            </a:fld>
            <a:endParaRPr lang="en-US" altLang="ja-JP" sz="1300" dirty="0">
              <a:solidFill>
                <a:srgbClr val="000000"/>
              </a:solidFill>
              <a:ea typeface="ＭＳ Ｐゴシック"/>
              <a:cs typeface="Arial" charset="0"/>
            </a:endParaRPr>
          </a:p>
        </p:txBody>
      </p:sp>
      <p:sp>
        <p:nvSpPr>
          <p:cNvPr id="137219" name="Rectangle 2"/>
          <p:cNvSpPr>
            <a:spLocks noGrp="1" noRot="1" noChangeAspect="1" noChangeArrowheads="1" noTextEdit="1"/>
          </p:cNvSpPr>
          <p:nvPr>
            <p:ph type="sldImg"/>
          </p:nvPr>
        </p:nvSpPr>
        <p:spPr>
          <a:xfrm>
            <a:off x="1146175" y="685800"/>
            <a:ext cx="4568825" cy="3427413"/>
          </a:xfrm>
          <a:ln/>
        </p:spPr>
      </p:sp>
      <p:sp>
        <p:nvSpPr>
          <p:cNvPr id="206852" name="Rectangle 3"/>
          <p:cNvSpPr>
            <a:spLocks noGrp="1" noChangeArrowheads="1"/>
          </p:cNvSpPr>
          <p:nvPr>
            <p:ph type="body" idx="1"/>
          </p:nvPr>
        </p:nvSpPr>
        <p:spPr>
          <a:xfrm>
            <a:off x="915630" y="4344332"/>
            <a:ext cx="5026743" cy="4113560"/>
          </a:xfrm>
          <a:ln/>
        </p:spPr>
        <p:txBody>
          <a:bodyPr lIns="95436" tIns="47716" rIns="95436" bIns="47716">
            <a:normAutofit/>
          </a:bodyPr>
          <a:lstStyle/>
          <a:p>
            <a:pPr>
              <a:lnSpc>
                <a:spcPct val="90000"/>
              </a:lnSpc>
              <a:spcBef>
                <a:spcPct val="0"/>
              </a:spcBef>
              <a:defRPr/>
            </a:pPr>
            <a:endParaRPr lang="en-US" altLang="ja-JP" sz="1000"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489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3743" y="8685564"/>
            <a:ext cx="2972723" cy="456890"/>
          </a:xfrm>
          <a:prstGeom prst="rect">
            <a:avLst/>
          </a:prstGeom>
          <a:noFill/>
          <a:ln w="9525">
            <a:noFill/>
            <a:miter lim="800000"/>
            <a:headEnd/>
            <a:tailEnd/>
          </a:ln>
        </p:spPr>
        <p:txBody>
          <a:bodyPr lIns="95436" tIns="47716" rIns="95436" bIns="47716" anchor="b"/>
          <a:lstStyle/>
          <a:p>
            <a:pPr algn="r" defTabSz="937742"/>
            <a:fld id="{FBA087F9-50DB-472B-8E73-9BDC37C20D43}" type="slidenum">
              <a:rPr lang="en-US" altLang="ja-JP" sz="1300">
                <a:solidFill>
                  <a:srgbClr val="000000"/>
                </a:solidFill>
                <a:ea typeface="ＭＳ Ｐゴシック"/>
                <a:cs typeface="Arial" charset="0"/>
              </a:rPr>
              <a:pPr algn="r" defTabSz="937742"/>
              <a:t>8</a:t>
            </a:fld>
            <a:endParaRPr lang="en-US" altLang="ja-JP" sz="1300" dirty="0">
              <a:solidFill>
                <a:srgbClr val="000000"/>
              </a:solidFill>
              <a:ea typeface="ＭＳ Ｐゴシック"/>
              <a:cs typeface="Arial" charset="0"/>
            </a:endParaRPr>
          </a:p>
        </p:txBody>
      </p:sp>
      <p:sp>
        <p:nvSpPr>
          <p:cNvPr id="137219" name="Rectangle 2"/>
          <p:cNvSpPr>
            <a:spLocks noGrp="1" noRot="1" noChangeAspect="1" noChangeArrowheads="1" noTextEdit="1"/>
          </p:cNvSpPr>
          <p:nvPr>
            <p:ph type="sldImg"/>
          </p:nvPr>
        </p:nvSpPr>
        <p:spPr>
          <a:xfrm>
            <a:off x="1146175" y="685800"/>
            <a:ext cx="4568825" cy="3427413"/>
          </a:xfrm>
          <a:ln/>
        </p:spPr>
      </p:sp>
      <p:sp>
        <p:nvSpPr>
          <p:cNvPr id="206852" name="Rectangle 3"/>
          <p:cNvSpPr>
            <a:spLocks noGrp="1" noChangeArrowheads="1"/>
          </p:cNvSpPr>
          <p:nvPr>
            <p:ph type="body" idx="1"/>
          </p:nvPr>
        </p:nvSpPr>
        <p:spPr>
          <a:xfrm>
            <a:off x="915630" y="4344332"/>
            <a:ext cx="5026743" cy="4113560"/>
          </a:xfrm>
          <a:ln/>
        </p:spPr>
        <p:txBody>
          <a:bodyPr lIns="95436" tIns="47716" rIns="95436" bIns="47716">
            <a:normAutofit/>
          </a:bodyPr>
          <a:lstStyle/>
          <a:p>
            <a:pPr>
              <a:lnSpc>
                <a:spcPct val="90000"/>
              </a:lnSpc>
              <a:spcBef>
                <a:spcPct val="0"/>
              </a:spcBef>
              <a:defRPr/>
            </a:pPr>
            <a:endParaRPr lang="en-US" altLang="ja-JP" sz="1000"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489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255588"/>
            <a:ext cx="7769225" cy="658812"/>
          </a:xfrm>
        </p:spPr>
        <p:txBody>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BDABAD-1804-47B0-8F62-4A571CB0E933}" type="slidenum">
              <a:rPr lang="en-US"/>
              <a:pPr>
                <a:defRPr/>
              </a:pPr>
              <a:t>‹#›</a:t>
            </a:fld>
            <a:endParaRPr lang="en-US" dirty="0"/>
          </a:p>
        </p:txBody>
      </p:sp>
    </p:spTree>
    <p:extLst>
      <p:ext uri="{BB962C8B-B14F-4D97-AF65-F5344CB8AC3E}">
        <p14:creationId xmlns:p14="http://schemas.microsoft.com/office/powerpoint/2010/main" val="315898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EB362F3-5AF8-44FE-919F-81ED98D60C5D}" type="slidenum">
              <a:rPr lang="en-US"/>
              <a:pPr>
                <a:defRPr/>
              </a:pPr>
              <a:t>‹#›</a:t>
            </a:fld>
            <a:endParaRPr lang="en-US" dirty="0"/>
          </a:p>
        </p:txBody>
      </p:sp>
    </p:spTree>
    <p:extLst>
      <p:ext uri="{BB962C8B-B14F-4D97-AF65-F5344CB8AC3E}">
        <p14:creationId xmlns:p14="http://schemas.microsoft.com/office/powerpoint/2010/main" val="206887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891003-27BC-4C09-9F5E-6D5BE7567C73}" type="slidenum">
              <a:rPr lang="en-US"/>
              <a:pPr>
                <a:defRPr/>
              </a:pPr>
              <a:t>‹#›</a:t>
            </a:fld>
            <a:endParaRPr lang="en-US" dirty="0"/>
          </a:p>
        </p:txBody>
      </p:sp>
    </p:spTree>
    <p:extLst>
      <p:ext uri="{BB962C8B-B14F-4D97-AF65-F5344CB8AC3E}">
        <p14:creationId xmlns:p14="http://schemas.microsoft.com/office/powerpoint/2010/main" val="232572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3500" y="6527800"/>
            <a:ext cx="2133600" cy="358775"/>
          </a:xfrm>
        </p:spPr>
        <p:txBody>
          <a:bodyPr/>
          <a:lstStyle>
            <a:lvl1pPr>
              <a:defRPr>
                <a:solidFill>
                  <a:srgbClr val="000000"/>
                </a:solidFill>
                <a:latin typeface="Arial" pitchFamily="34" charset="0"/>
                <a:ea typeface="MS PGothic" pitchFamily="34" charset="-128"/>
                <a:cs typeface="+mn-cs"/>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8802A0AD-E401-491A-8BDC-B8D53377D70F}" type="slidenum">
              <a:rPr lang="en-US"/>
              <a:pPr>
                <a:defRPr/>
              </a:pPr>
              <a:t>‹#›</a:t>
            </a:fld>
            <a:endParaRPr lang="en-US" dirty="0"/>
          </a:p>
        </p:txBody>
      </p:sp>
    </p:spTree>
    <p:extLst>
      <p:ext uri="{BB962C8B-B14F-4D97-AF65-F5344CB8AC3E}">
        <p14:creationId xmlns:p14="http://schemas.microsoft.com/office/powerpoint/2010/main" val="269712669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2"/>
          <p:cNvGrpSpPr>
            <a:grpSpLocks/>
          </p:cNvGrpSpPr>
          <p:nvPr/>
        </p:nvGrpSpPr>
        <p:grpSpPr bwMode="auto">
          <a:xfrm>
            <a:off x="134938" y="868363"/>
            <a:ext cx="8910637" cy="104775"/>
            <a:chOff x="471" y="690"/>
            <a:chExt cx="5016" cy="189"/>
          </a:xfrm>
        </p:grpSpPr>
        <p:grpSp>
          <p:nvGrpSpPr>
            <p:cNvPr id="1037" name="Group 33"/>
            <p:cNvGrpSpPr>
              <a:grpSpLocks/>
            </p:cNvGrpSpPr>
            <p:nvPr/>
          </p:nvGrpSpPr>
          <p:grpSpPr bwMode="auto">
            <a:xfrm>
              <a:off x="5369" y="690"/>
              <a:ext cx="118" cy="189"/>
              <a:chOff x="5369" y="690"/>
              <a:chExt cx="118" cy="189"/>
            </a:xfrm>
          </p:grpSpPr>
          <p:sp>
            <p:nvSpPr>
              <p:cNvPr id="1052" name="Rectangle 34"/>
              <p:cNvSpPr>
                <a:spLocks noChangeArrowheads="1"/>
              </p:cNvSpPr>
              <p:nvPr/>
            </p:nvSpPr>
            <p:spPr bwMode="auto">
              <a:xfrm>
                <a:off x="5459" y="690"/>
                <a:ext cx="2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53" name="Rectangle 35"/>
              <p:cNvSpPr>
                <a:spLocks noChangeArrowheads="1"/>
              </p:cNvSpPr>
              <p:nvPr/>
            </p:nvSpPr>
            <p:spPr bwMode="auto">
              <a:xfrm>
                <a:off x="5369" y="690"/>
                <a:ext cx="57"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grpSp>
        <p:grpSp>
          <p:nvGrpSpPr>
            <p:cNvPr id="1038" name="Group 36"/>
            <p:cNvGrpSpPr>
              <a:grpSpLocks/>
            </p:cNvGrpSpPr>
            <p:nvPr/>
          </p:nvGrpSpPr>
          <p:grpSpPr bwMode="auto">
            <a:xfrm>
              <a:off x="5074" y="690"/>
              <a:ext cx="251" cy="189"/>
              <a:chOff x="5074" y="690"/>
              <a:chExt cx="251" cy="189"/>
            </a:xfrm>
          </p:grpSpPr>
          <p:sp>
            <p:nvSpPr>
              <p:cNvPr id="1050" name="Rectangle 37"/>
              <p:cNvSpPr>
                <a:spLocks noChangeArrowheads="1"/>
              </p:cNvSpPr>
              <p:nvPr/>
            </p:nvSpPr>
            <p:spPr bwMode="auto">
              <a:xfrm>
                <a:off x="5236" y="690"/>
                <a:ext cx="89"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51" name="Rectangle 38"/>
              <p:cNvSpPr>
                <a:spLocks noChangeArrowheads="1"/>
              </p:cNvSpPr>
              <p:nvPr/>
            </p:nvSpPr>
            <p:spPr bwMode="auto">
              <a:xfrm>
                <a:off x="5074" y="690"/>
                <a:ext cx="120"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grpSp>
        <p:grpSp>
          <p:nvGrpSpPr>
            <p:cNvPr id="1039" name="Group 39"/>
            <p:cNvGrpSpPr>
              <a:grpSpLocks/>
            </p:cNvGrpSpPr>
            <p:nvPr/>
          </p:nvGrpSpPr>
          <p:grpSpPr bwMode="auto">
            <a:xfrm>
              <a:off x="4667" y="690"/>
              <a:ext cx="367" cy="189"/>
              <a:chOff x="4667" y="690"/>
              <a:chExt cx="367" cy="189"/>
            </a:xfrm>
          </p:grpSpPr>
          <p:sp>
            <p:nvSpPr>
              <p:cNvPr id="1048" name="Rectangle 40"/>
              <p:cNvSpPr>
                <a:spLocks noChangeArrowheads="1"/>
              </p:cNvSpPr>
              <p:nvPr/>
            </p:nvSpPr>
            <p:spPr bwMode="auto">
              <a:xfrm>
                <a:off x="4886" y="690"/>
                <a:ext cx="147"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49" name="Rectangle 41"/>
              <p:cNvSpPr>
                <a:spLocks noChangeArrowheads="1"/>
              </p:cNvSpPr>
              <p:nvPr/>
            </p:nvSpPr>
            <p:spPr bwMode="auto">
              <a:xfrm>
                <a:off x="4667" y="690"/>
                <a:ext cx="17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grpSp>
        <p:grpSp>
          <p:nvGrpSpPr>
            <p:cNvPr id="1040" name="Group 42"/>
            <p:cNvGrpSpPr>
              <a:grpSpLocks/>
            </p:cNvGrpSpPr>
            <p:nvPr/>
          </p:nvGrpSpPr>
          <p:grpSpPr bwMode="auto">
            <a:xfrm>
              <a:off x="3494" y="690"/>
              <a:ext cx="1131" cy="189"/>
              <a:chOff x="3494" y="690"/>
              <a:chExt cx="1131" cy="189"/>
            </a:xfrm>
          </p:grpSpPr>
          <p:sp>
            <p:nvSpPr>
              <p:cNvPr id="1044" name="Rectangle 43"/>
              <p:cNvSpPr>
                <a:spLocks noChangeArrowheads="1"/>
              </p:cNvSpPr>
              <p:nvPr/>
            </p:nvSpPr>
            <p:spPr bwMode="auto">
              <a:xfrm>
                <a:off x="3850" y="690"/>
                <a:ext cx="23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45" name="Rectangle 44"/>
              <p:cNvSpPr>
                <a:spLocks noChangeArrowheads="1"/>
              </p:cNvSpPr>
              <p:nvPr/>
            </p:nvSpPr>
            <p:spPr bwMode="auto">
              <a:xfrm>
                <a:off x="4416" y="690"/>
                <a:ext cx="20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46" name="Rectangle 45"/>
              <p:cNvSpPr>
                <a:spLocks noChangeArrowheads="1"/>
              </p:cNvSpPr>
              <p:nvPr/>
            </p:nvSpPr>
            <p:spPr bwMode="auto">
              <a:xfrm>
                <a:off x="4140" y="690"/>
                <a:ext cx="23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47" name="Rectangle 46"/>
              <p:cNvSpPr>
                <a:spLocks noChangeArrowheads="1"/>
              </p:cNvSpPr>
              <p:nvPr/>
            </p:nvSpPr>
            <p:spPr bwMode="auto">
              <a:xfrm>
                <a:off x="3494" y="690"/>
                <a:ext cx="29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grpSp>
        <p:grpSp>
          <p:nvGrpSpPr>
            <p:cNvPr id="1041" name="Group 47"/>
            <p:cNvGrpSpPr>
              <a:grpSpLocks/>
            </p:cNvGrpSpPr>
            <p:nvPr/>
          </p:nvGrpSpPr>
          <p:grpSpPr bwMode="auto">
            <a:xfrm>
              <a:off x="471" y="690"/>
              <a:ext cx="2985" cy="189"/>
              <a:chOff x="471" y="690"/>
              <a:chExt cx="2985" cy="189"/>
            </a:xfrm>
          </p:grpSpPr>
          <p:sp>
            <p:nvSpPr>
              <p:cNvPr id="1042" name="Rectangle 48"/>
              <p:cNvSpPr>
                <a:spLocks noChangeArrowheads="1"/>
              </p:cNvSpPr>
              <p:nvPr/>
            </p:nvSpPr>
            <p:spPr bwMode="auto">
              <a:xfrm>
                <a:off x="3128" y="690"/>
                <a:ext cx="328"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sp>
            <p:nvSpPr>
              <p:cNvPr id="1043" name="Rectangle 49"/>
              <p:cNvSpPr>
                <a:spLocks noChangeArrowheads="1"/>
              </p:cNvSpPr>
              <p:nvPr/>
            </p:nvSpPr>
            <p:spPr bwMode="auto">
              <a:xfrm>
                <a:off x="471" y="690"/>
                <a:ext cx="2617" cy="189"/>
              </a:xfrm>
              <a:prstGeom prst="rect">
                <a:avLst/>
              </a:prstGeom>
              <a:gradFill rotWithShape="0">
                <a:gsLst>
                  <a:gs pos="0">
                    <a:srgbClr val="FF0000"/>
                  </a:gs>
                  <a:gs pos="100000">
                    <a:srgbClr val="760000"/>
                  </a:gs>
                </a:gsLst>
                <a:lin ang="0" scaled="1"/>
              </a:gradFill>
              <a:ln w="9525">
                <a:noFill/>
                <a:miter lim="800000"/>
                <a:headEnd/>
                <a:tailEnd/>
              </a:ln>
            </p:spPr>
            <p:txBody>
              <a:bodyPr wrap="none" anchor="ctr"/>
              <a:lstStyle/>
              <a:p>
                <a:pPr>
                  <a:defRPr/>
                </a:pPr>
                <a:endParaRPr lang="en-US" dirty="0"/>
              </a:p>
            </p:txBody>
          </p:sp>
        </p:grpSp>
      </p:grpSp>
      <p:sp>
        <p:nvSpPr>
          <p:cNvPr id="1027" name="Rectangle 2"/>
          <p:cNvSpPr>
            <a:spLocks noGrp="1" noChangeArrowheads="1"/>
          </p:cNvSpPr>
          <p:nvPr>
            <p:ph type="title"/>
          </p:nvPr>
        </p:nvSpPr>
        <p:spPr bwMode="auto">
          <a:xfrm>
            <a:off x="685800" y="255588"/>
            <a:ext cx="77692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7013" y="1114425"/>
            <a:ext cx="86836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Arial" pitchFamily="-112" charset="0"/>
                <a:cs typeface="Arial" pitchFamily="-112" charset="0"/>
              </a:defRPr>
            </a:lvl1pPr>
          </a:lstStyle>
          <a:p>
            <a:pPr>
              <a:defRPr/>
            </a:pPr>
            <a:endParaRPr lang="en-US" dirty="0"/>
          </a:p>
        </p:txBody>
      </p:sp>
      <p:sp>
        <p:nvSpPr>
          <p:cNvPr id="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Arial" pitchFamily="-112" charset="0"/>
                <a:cs typeface="Arial" pitchFamily="-112"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b="1">
                <a:latin typeface="Arial Narrow" pitchFamily="-111" charset="0"/>
                <a:cs typeface="Arial" charset="0"/>
              </a:defRPr>
            </a:lvl1pPr>
          </a:lstStyle>
          <a:p>
            <a:pPr>
              <a:defRPr/>
            </a:pPr>
            <a:fld id="{361202DC-6A09-4C0F-9744-076B48F9C5F5}" type="slidenum">
              <a:rPr lang="en-US"/>
              <a:pPr>
                <a:defRPr/>
              </a:pPr>
              <a:t>‹#›</a:t>
            </a:fld>
            <a:endParaRPr lang="en-US" dirty="0"/>
          </a:p>
        </p:txBody>
      </p:sp>
      <p:sp>
        <p:nvSpPr>
          <p:cNvPr id="1033" name="Text Box 30"/>
          <p:cNvSpPr txBox="1">
            <a:spLocks noChangeArrowheads="1"/>
          </p:cNvSpPr>
          <p:nvPr/>
        </p:nvSpPr>
        <p:spPr bwMode="auto">
          <a:xfrm>
            <a:off x="3571875" y="-6350"/>
            <a:ext cx="1981200" cy="274638"/>
          </a:xfrm>
          <a:prstGeom prst="rect">
            <a:avLst/>
          </a:prstGeom>
          <a:noFill/>
          <a:ln>
            <a:noFill/>
          </a:ln>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spcBef>
                <a:spcPct val="50000"/>
              </a:spcBef>
              <a:defRPr/>
            </a:pPr>
            <a:r>
              <a:rPr lang="en-US" sz="1200" b="1" dirty="0" smtClean="0">
                <a:solidFill>
                  <a:srgbClr val="008000"/>
                </a:solidFill>
                <a:cs typeface="Times New Roman" pitchFamily="18" charset="0"/>
              </a:rPr>
              <a:t>UNCLASSIFIED</a:t>
            </a:r>
          </a:p>
        </p:txBody>
      </p:sp>
      <p:sp>
        <p:nvSpPr>
          <p:cNvPr id="1034" name="Text Box 31"/>
          <p:cNvSpPr txBox="1">
            <a:spLocks noChangeArrowheads="1"/>
          </p:cNvSpPr>
          <p:nvPr/>
        </p:nvSpPr>
        <p:spPr bwMode="auto">
          <a:xfrm>
            <a:off x="3629025" y="6583363"/>
            <a:ext cx="1885950" cy="274637"/>
          </a:xfrm>
          <a:prstGeom prst="rect">
            <a:avLst/>
          </a:prstGeom>
          <a:noFill/>
          <a:ln>
            <a:noFill/>
          </a:ln>
          <a:extLst/>
        </p:spPr>
        <p:txBody>
          <a:bodyPr lIns="45720" rIns="45720" anchor="b">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spcBef>
                <a:spcPct val="50000"/>
              </a:spcBef>
              <a:defRPr/>
            </a:pPr>
            <a:r>
              <a:rPr lang="en-US" sz="1200" b="1" dirty="0" smtClean="0">
                <a:solidFill>
                  <a:srgbClr val="008000"/>
                </a:solidFill>
                <a:cs typeface="Times New Roman" pitchFamily="18" charset="0"/>
              </a:rPr>
              <a:t>UNCLASSIFIED</a:t>
            </a:r>
          </a:p>
        </p:txBody>
      </p:sp>
      <p:grpSp>
        <p:nvGrpSpPr>
          <p:cNvPr id="3" name="Group 26"/>
          <p:cNvGrpSpPr>
            <a:grpSpLocks/>
          </p:cNvGrpSpPr>
          <p:nvPr/>
        </p:nvGrpSpPr>
        <p:grpSpPr bwMode="auto">
          <a:xfrm>
            <a:off x="0" y="0"/>
            <a:ext cx="931863" cy="965200"/>
            <a:chOff x="0" y="2971800"/>
            <a:chExt cx="2796976" cy="2895600"/>
          </a:xfrm>
        </p:grpSpPr>
        <p:sp>
          <p:nvSpPr>
            <p:cNvPr id="33" name="Oval 32"/>
            <p:cNvSpPr/>
            <p:nvPr/>
          </p:nvSpPr>
          <p:spPr>
            <a:xfrm>
              <a:off x="381189" y="3048000"/>
              <a:ext cx="2134659" cy="22860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36" name="Picture 33" descr="CG 14 FC.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2796976" cy="28956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40" r:id="rId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i="1">
          <a:solidFill>
            <a:schemeClr val="tx2"/>
          </a:solidFill>
          <a:latin typeface="+mj-lt"/>
          <a:ea typeface="+mj-ea"/>
          <a:cs typeface="+mj-cs"/>
        </a:defRPr>
      </a:lvl1pPr>
      <a:lvl2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5pPr>
      <a:lvl6pPr marL="4572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6pPr>
      <a:lvl7pPr marL="9144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7pPr>
      <a:lvl8pPr marL="13716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8pPr>
      <a:lvl9pPr marL="18288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mn-cs"/>
        </a:defRPr>
      </a:lvl5pPr>
      <a:lvl6pPr marL="2514600" indent="-228600" algn="l" rtl="0" fontAlgn="base">
        <a:spcBef>
          <a:spcPct val="20000"/>
        </a:spcBef>
        <a:spcAft>
          <a:spcPct val="0"/>
        </a:spcAft>
        <a:buChar char="»"/>
        <a:defRPr sz="2000" b="1">
          <a:solidFill>
            <a:schemeClr val="tx1"/>
          </a:solidFill>
          <a:latin typeface="+mn-lt"/>
          <a:ea typeface="+mn-ea"/>
          <a:cs typeface="+mn-cs"/>
        </a:defRPr>
      </a:lvl6pPr>
      <a:lvl7pPr marL="2971800" indent="-228600" algn="l" rtl="0" fontAlgn="base">
        <a:spcBef>
          <a:spcPct val="20000"/>
        </a:spcBef>
        <a:spcAft>
          <a:spcPct val="0"/>
        </a:spcAft>
        <a:buChar char="»"/>
        <a:defRPr sz="2000" b="1">
          <a:solidFill>
            <a:schemeClr val="tx1"/>
          </a:solidFill>
          <a:latin typeface="+mn-lt"/>
          <a:ea typeface="+mn-ea"/>
          <a:cs typeface="+mn-cs"/>
        </a:defRPr>
      </a:lvl7pPr>
      <a:lvl8pPr marL="3429000" indent="-228600" algn="l" rtl="0" fontAlgn="base">
        <a:spcBef>
          <a:spcPct val="20000"/>
        </a:spcBef>
        <a:spcAft>
          <a:spcPct val="0"/>
        </a:spcAft>
        <a:buChar char="»"/>
        <a:defRPr sz="2000" b="1">
          <a:solidFill>
            <a:schemeClr val="tx1"/>
          </a:solidFill>
          <a:latin typeface="+mn-lt"/>
          <a:ea typeface="+mn-ea"/>
          <a:cs typeface="+mn-cs"/>
        </a:defRPr>
      </a:lvl8pPr>
      <a:lvl9pPr marL="3886200" indent="-228600" algn="l" rtl="0" fontAlgn="base">
        <a:spcBef>
          <a:spcPct val="20000"/>
        </a:spcBef>
        <a:spcAft>
          <a:spcPct val="0"/>
        </a:spcAft>
        <a:buChar char="»"/>
        <a:defRPr sz="2000" b="1">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255588"/>
            <a:ext cx="8455025" cy="658812"/>
          </a:xfrm>
        </p:spPr>
        <p:txBody>
          <a:bodyPr/>
          <a:lstStyle/>
          <a:p>
            <a:pPr algn="l"/>
            <a:r>
              <a:rPr lang="en-US" sz="2400" i="0" dirty="0" smtClean="0">
                <a:latin typeface="Arial"/>
                <a:cs typeface="Arial"/>
              </a:rPr>
              <a:t>                   </a:t>
            </a:r>
            <a:r>
              <a:rPr lang="en-US" sz="3600" i="0" dirty="0" smtClean="0">
                <a:latin typeface="Arial"/>
                <a:cs typeface="Arial"/>
              </a:rPr>
              <a:t>EXPLOSIVES SAFETY</a:t>
            </a:r>
            <a:endParaRPr lang="en-US" sz="3600" i="0" dirty="0">
              <a:latin typeface="Arial"/>
              <a:cs typeface="Arial"/>
            </a:endParaRPr>
          </a:p>
        </p:txBody>
      </p:sp>
      <p:sp>
        <p:nvSpPr>
          <p:cNvPr id="3" name="Content Placeholder 2"/>
          <p:cNvSpPr>
            <a:spLocks noGrp="1"/>
          </p:cNvSpPr>
          <p:nvPr>
            <p:ph idx="1"/>
          </p:nvPr>
        </p:nvSpPr>
        <p:spPr>
          <a:xfrm>
            <a:off x="384175" y="990600"/>
            <a:ext cx="8302625" cy="5486400"/>
          </a:xfrm>
        </p:spPr>
        <p:txBody>
          <a:bodyPr/>
          <a:lstStyle/>
          <a:p>
            <a:pPr marL="0" lvl="0" indent="0" algn="ctr" eaLnBrk="1" hangingPunct="1">
              <a:spcBef>
                <a:spcPct val="0"/>
              </a:spcBef>
              <a:buNone/>
              <a:defRPr/>
            </a:pPr>
            <a:endParaRPr lang="en-US" sz="3600" kern="1200" dirty="0" smtClean="0">
              <a:solidFill>
                <a:srgbClr val="000000"/>
              </a:solidFill>
              <a:latin typeface="Calibri"/>
            </a:endParaRPr>
          </a:p>
          <a:p>
            <a:pPr marL="0" lvl="0" indent="0" algn="ctr" eaLnBrk="1" hangingPunct="1">
              <a:spcBef>
                <a:spcPct val="0"/>
              </a:spcBef>
              <a:buNone/>
              <a:defRPr/>
            </a:pPr>
            <a:r>
              <a:rPr lang="en-US" sz="3600" kern="1200" dirty="0" smtClean="0">
                <a:solidFill>
                  <a:srgbClr val="000000"/>
                </a:solidFill>
                <a:latin typeface="Calibri"/>
              </a:rPr>
              <a:t>“GENERAL REQUIREMENTS”</a:t>
            </a:r>
          </a:p>
          <a:p>
            <a:pPr marL="0" lvl="0" indent="0" algn="ctr" eaLnBrk="1" hangingPunct="1">
              <a:spcBef>
                <a:spcPct val="0"/>
              </a:spcBef>
              <a:buNone/>
              <a:defRPr/>
            </a:pPr>
            <a:endParaRPr lang="en-US" sz="3600" kern="1200" dirty="0" smtClean="0">
              <a:solidFill>
                <a:srgbClr val="000000"/>
              </a:solidFill>
              <a:latin typeface="Calibri"/>
            </a:endParaRPr>
          </a:p>
          <a:p>
            <a:pPr marL="0" lvl="0" indent="0" algn="ctr" eaLnBrk="1" hangingPunct="1">
              <a:spcBef>
                <a:spcPct val="0"/>
              </a:spcBef>
              <a:buNone/>
              <a:defRPr/>
            </a:pPr>
            <a:r>
              <a:rPr lang="en-US" sz="3600" kern="1200" dirty="0" smtClean="0">
                <a:solidFill>
                  <a:srgbClr val="000000"/>
                </a:solidFill>
                <a:latin typeface="Calibri"/>
              </a:rPr>
              <a:t>U.S. Marine Corps Forces, Pacific</a:t>
            </a:r>
          </a:p>
          <a:p>
            <a:pPr marL="0" lvl="0" indent="0" algn="ctr" eaLnBrk="1" hangingPunct="1">
              <a:spcBef>
                <a:spcPct val="0"/>
              </a:spcBef>
              <a:buNone/>
              <a:defRPr/>
            </a:pPr>
            <a:r>
              <a:rPr lang="en-US" sz="3600" kern="1200" dirty="0" smtClean="0">
                <a:solidFill>
                  <a:srgbClr val="000000"/>
                </a:solidFill>
                <a:latin typeface="Calibri"/>
              </a:rPr>
              <a:t>Explosives Safety Officer</a:t>
            </a:r>
          </a:p>
          <a:p>
            <a:pPr marL="0" lvl="0" indent="0" algn="ctr" eaLnBrk="1" hangingPunct="1">
              <a:spcBef>
                <a:spcPct val="0"/>
              </a:spcBef>
              <a:buNone/>
              <a:defRPr/>
            </a:pPr>
            <a:r>
              <a:rPr lang="en-US" sz="3600" kern="1200" dirty="0" smtClean="0">
                <a:solidFill>
                  <a:srgbClr val="000000"/>
                </a:solidFill>
                <a:latin typeface="Calibri"/>
              </a:rPr>
              <a:t>(ESO)</a:t>
            </a:r>
          </a:p>
          <a:p>
            <a:pPr marL="0" lvl="0" indent="0" algn="ctr" eaLnBrk="1" hangingPunct="1">
              <a:spcBef>
                <a:spcPct val="0"/>
              </a:spcBef>
              <a:buNone/>
              <a:defRPr/>
            </a:pPr>
            <a:r>
              <a:rPr lang="en-US" sz="3600" kern="1200" dirty="0" smtClean="0">
                <a:solidFill>
                  <a:srgbClr val="000000"/>
                </a:solidFill>
                <a:latin typeface="Calibri"/>
              </a:rPr>
              <a:t>Mr. Mark Spencer</a:t>
            </a:r>
          </a:p>
          <a:p>
            <a:pPr marL="0" lvl="0" indent="0" algn="ctr" eaLnBrk="1" hangingPunct="1">
              <a:spcBef>
                <a:spcPct val="0"/>
              </a:spcBef>
              <a:buNone/>
              <a:defRPr/>
            </a:pPr>
            <a:endParaRPr lang="en-US" sz="3600" kern="1200" dirty="0" smtClean="0">
              <a:solidFill>
                <a:srgbClr val="000000"/>
              </a:solidFill>
              <a:latin typeface="Calibri"/>
            </a:endParaRPr>
          </a:p>
          <a:p>
            <a:pPr marL="0" lvl="0" indent="0" algn="ctr" eaLnBrk="1" hangingPunct="1">
              <a:spcBef>
                <a:spcPct val="0"/>
              </a:spcBef>
              <a:buNone/>
              <a:defRPr/>
            </a:pPr>
            <a:r>
              <a:rPr lang="en-US" sz="3600" kern="1200" dirty="0" smtClean="0">
                <a:solidFill>
                  <a:srgbClr val="000000"/>
                </a:solidFill>
                <a:latin typeface="Calibri"/>
              </a:rPr>
              <a:t>“</a:t>
            </a:r>
            <a:r>
              <a:rPr lang="en-US" sz="3600" kern="1200" dirty="0" smtClean="0">
                <a:solidFill>
                  <a:srgbClr val="000000"/>
                </a:solidFill>
                <a:latin typeface="Calibri"/>
              </a:rPr>
              <a:t>Khun</a:t>
            </a:r>
            <a:r>
              <a:rPr lang="en-US" sz="3600" kern="1200" dirty="0" smtClean="0">
                <a:solidFill>
                  <a:srgbClr val="000000"/>
                </a:solidFill>
                <a:latin typeface="Calibri"/>
              </a:rPr>
              <a:t> Mark” or “</a:t>
            </a:r>
            <a:r>
              <a:rPr lang="en-US" sz="3600" kern="1200" dirty="0" smtClean="0">
                <a:solidFill>
                  <a:srgbClr val="000000"/>
                </a:solidFill>
                <a:latin typeface="Calibri"/>
              </a:rPr>
              <a:t>Khun</a:t>
            </a:r>
            <a:r>
              <a:rPr lang="en-US" sz="3600" kern="1200" dirty="0" smtClean="0">
                <a:solidFill>
                  <a:srgbClr val="000000"/>
                </a:solidFill>
                <a:latin typeface="Calibri"/>
              </a:rPr>
              <a:t> Spencer”</a:t>
            </a:r>
          </a:p>
          <a:p>
            <a:pPr lvl="1"/>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a:xfrm>
            <a:off x="6858000" y="6245225"/>
            <a:ext cx="2133600" cy="476250"/>
          </a:xfrm>
        </p:spPr>
        <p:txBody>
          <a:bodyPr/>
          <a:lstStyle/>
          <a:p>
            <a:pPr algn="r"/>
            <a:fld id="{82EAE198-3D47-454E-89A1-9081FF46F0DC}" type="slidenum">
              <a:rPr lang="en-US" smtClean="0"/>
              <a:pPr algn="r"/>
              <a:t>1</a:t>
            </a:fld>
            <a:endParaRPr lang="en-US" dirty="0"/>
          </a:p>
        </p:txBody>
      </p:sp>
      <p:pic>
        <p:nvPicPr>
          <p:cNvPr id="6" name="Picture 28" descr="C:\Users\steve.mellinger\Desktop\COBRA GOLD 2015\CG 15 and CG 16 Logos\CG16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50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69225" cy="658812"/>
          </a:xfrm>
        </p:spPr>
        <p:txBody>
          <a:bodyPr/>
          <a:lstStyle/>
          <a:p>
            <a:pPr algn="l"/>
            <a:r>
              <a:rPr lang="en-US" sz="3600" i="0" dirty="0" smtClean="0">
                <a:latin typeface="Arial"/>
                <a:cs typeface="Arial"/>
              </a:rPr>
              <a:t>                 HANDLING</a:t>
            </a:r>
            <a:endParaRPr lang="en-US" sz="3600" i="0" dirty="0">
              <a:latin typeface="Arial"/>
              <a:cs typeface="Arial"/>
            </a:endParaRPr>
          </a:p>
        </p:txBody>
      </p:sp>
      <p:sp>
        <p:nvSpPr>
          <p:cNvPr id="3" name="Content Placeholder 2"/>
          <p:cNvSpPr>
            <a:spLocks noGrp="1"/>
          </p:cNvSpPr>
          <p:nvPr>
            <p:ph idx="1"/>
          </p:nvPr>
        </p:nvSpPr>
        <p:spPr>
          <a:xfrm>
            <a:off x="384175" y="914400"/>
            <a:ext cx="6702425" cy="5638800"/>
          </a:xfrm>
        </p:spPr>
        <p:txBody>
          <a:bodyPr/>
          <a:lstStyle/>
          <a:p>
            <a:pPr eaLnBrk="1" hangingPunct="1">
              <a:spcBef>
                <a:spcPct val="0"/>
              </a:spcBef>
              <a:buFont typeface="Arial" charset="0"/>
              <a:buChar char="•"/>
            </a:pPr>
            <a:r>
              <a:rPr lang="en-US" altLang="en-US" sz="1600" b="0" dirty="0" smtClean="0">
                <a:solidFill>
                  <a:srgbClr val="000000"/>
                </a:solidFill>
              </a:rPr>
              <a:t>Proper handling of ammunition is critical  </a:t>
            </a:r>
          </a:p>
          <a:p>
            <a:pPr eaLnBrk="1" hangingPunct="1">
              <a:spcBef>
                <a:spcPct val="0"/>
              </a:spcBef>
              <a:buFont typeface="Arial" charset="0"/>
              <a:buChar char="•"/>
            </a:pPr>
            <a:endParaRPr lang="en-US" altLang="en-US" sz="1600" b="0" dirty="0" smtClean="0">
              <a:solidFill>
                <a:srgbClr val="000000"/>
              </a:solidFill>
            </a:endParaRPr>
          </a:p>
          <a:p>
            <a:pPr eaLnBrk="1" hangingPunct="1">
              <a:spcBef>
                <a:spcPct val="0"/>
              </a:spcBef>
              <a:buFont typeface="Arial" charset="0"/>
              <a:buChar char="•"/>
            </a:pPr>
            <a:r>
              <a:rPr lang="en-US" altLang="en-US" sz="1600" b="0" dirty="0" smtClean="0">
                <a:solidFill>
                  <a:srgbClr val="000000"/>
                </a:solidFill>
              </a:rPr>
              <a:t> Ammunition in this environment is usually</a:t>
            </a:r>
          </a:p>
          <a:p>
            <a:pPr lvl="1" eaLnBrk="1" hangingPunct="1">
              <a:spcBef>
                <a:spcPct val="0"/>
              </a:spcBef>
              <a:buFont typeface="Arial" charset="0"/>
              <a:buChar char="–"/>
            </a:pPr>
            <a:r>
              <a:rPr lang="en-US" altLang="en-US" sz="1600" b="0" dirty="0" smtClean="0">
                <a:solidFill>
                  <a:srgbClr val="000000"/>
                </a:solidFill>
              </a:rPr>
              <a:t> Not properly packaged</a:t>
            </a:r>
          </a:p>
          <a:p>
            <a:pPr lvl="1" eaLnBrk="1" hangingPunct="1">
              <a:spcBef>
                <a:spcPct val="0"/>
              </a:spcBef>
              <a:buFont typeface="Arial" charset="0"/>
              <a:buChar char="–"/>
            </a:pPr>
            <a:r>
              <a:rPr lang="en-US" altLang="en-US" sz="1600" b="0" dirty="0" smtClean="0">
                <a:solidFill>
                  <a:srgbClr val="000000"/>
                </a:solidFill>
              </a:rPr>
              <a:t> Has been subjected to adverse environments (weather, transportation, use)</a:t>
            </a:r>
          </a:p>
          <a:p>
            <a:pPr eaLnBrk="1" hangingPunct="1">
              <a:spcBef>
                <a:spcPct val="0"/>
              </a:spcBef>
              <a:buFont typeface="Arial" charset="0"/>
              <a:buChar char="•"/>
            </a:pPr>
            <a:endParaRPr lang="en-US" altLang="en-US" sz="1600" b="0" dirty="0" smtClean="0">
              <a:solidFill>
                <a:srgbClr val="000000"/>
              </a:solidFill>
            </a:endParaRPr>
          </a:p>
          <a:p>
            <a:pPr eaLnBrk="1" hangingPunct="1">
              <a:spcBef>
                <a:spcPct val="0"/>
              </a:spcBef>
              <a:buFont typeface="Arial" charset="0"/>
              <a:buChar char="•"/>
            </a:pPr>
            <a:r>
              <a:rPr lang="en-US" altLang="en-US" sz="1600" b="0" dirty="0" smtClean="0">
                <a:solidFill>
                  <a:srgbClr val="000000"/>
                </a:solidFill>
              </a:rPr>
              <a:t>Careless handling of ammunition and explosives containers may dent cartridge cases, damage rotating bands of projectiles, break or damage containers, or obliterate identification markings</a:t>
            </a:r>
          </a:p>
          <a:p>
            <a:pPr lvl="1" eaLnBrk="1" hangingPunct="1">
              <a:spcBef>
                <a:spcPct val="0"/>
              </a:spcBef>
              <a:buFont typeface="Arial" charset="0"/>
              <a:buChar char="–"/>
            </a:pPr>
            <a:r>
              <a:rPr lang="en-US" altLang="en-US" sz="1600" b="0" dirty="0" smtClean="0">
                <a:solidFill>
                  <a:srgbClr val="000000"/>
                </a:solidFill>
              </a:rPr>
              <a:t> Actions may cause malfunctions</a:t>
            </a:r>
          </a:p>
          <a:p>
            <a:pPr lvl="1" eaLnBrk="1" hangingPunct="1">
              <a:spcBef>
                <a:spcPct val="0"/>
              </a:spcBef>
              <a:buFont typeface="Arial" charset="0"/>
              <a:buChar char="–"/>
            </a:pPr>
            <a:r>
              <a:rPr lang="en-US" altLang="en-US" sz="1600" b="0" dirty="0" smtClean="0">
                <a:solidFill>
                  <a:srgbClr val="000000"/>
                </a:solidFill>
              </a:rPr>
              <a:t> Cause the ammunition to become unserviceable</a:t>
            </a:r>
          </a:p>
          <a:p>
            <a:pPr eaLnBrk="1" hangingPunct="1">
              <a:spcBef>
                <a:spcPct val="0"/>
              </a:spcBef>
              <a:buFont typeface="Arial" charset="0"/>
              <a:buChar char="•"/>
            </a:pPr>
            <a:endParaRPr lang="en-US" altLang="en-US" sz="1600" b="0" dirty="0" smtClean="0">
              <a:solidFill>
                <a:srgbClr val="000000"/>
              </a:solidFill>
            </a:endParaRPr>
          </a:p>
          <a:p>
            <a:pPr eaLnBrk="1" hangingPunct="1">
              <a:spcBef>
                <a:spcPct val="0"/>
              </a:spcBef>
              <a:buFont typeface="Arial" charset="0"/>
              <a:buChar char="•"/>
            </a:pPr>
            <a:r>
              <a:rPr lang="en-US" altLang="en-US" sz="1600" b="0" dirty="0" smtClean="0">
                <a:solidFill>
                  <a:srgbClr val="000000"/>
                </a:solidFill>
              </a:rPr>
              <a:t>The following regulations shall be observed during ammunition and explosives handling operations:</a:t>
            </a:r>
          </a:p>
          <a:p>
            <a:pPr lvl="1" eaLnBrk="1" hangingPunct="1">
              <a:spcBef>
                <a:spcPct val="0"/>
              </a:spcBef>
              <a:buFont typeface="Arial" charset="0"/>
              <a:buChar char="–"/>
            </a:pPr>
            <a:r>
              <a:rPr lang="en-US" altLang="en-US" sz="1600" b="0" dirty="0" smtClean="0">
                <a:solidFill>
                  <a:srgbClr val="000000"/>
                </a:solidFill>
              </a:rPr>
              <a:t> Protect from mud, sand, dirt, and water</a:t>
            </a:r>
          </a:p>
          <a:p>
            <a:pPr lvl="1" eaLnBrk="1" hangingPunct="1">
              <a:spcBef>
                <a:spcPct val="0"/>
              </a:spcBef>
              <a:buFont typeface="Arial" charset="0"/>
              <a:buChar char="–"/>
            </a:pPr>
            <a:r>
              <a:rPr lang="en-US" altLang="en-US" sz="1600" b="0" dirty="0" smtClean="0">
                <a:solidFill>
                  <a:srgbClr val="000000"/>
                </a:solidFill>
              </a:rPr>
              <a:t> Separate Unserviceable from serviceable ammunition and explosives  </a:t>
            </a:r>
          </a:p>
          <a:p>
            <a:pPr lvl="1" eaLnBrk="1" hangingPunct="1">
              <a:spcBef>
                <a:spcPct val="0"/>
              </a:spcBef>
              <a:buFont typeface="Arial" charset="0"/>
              <a:buChar char="–"/>
            </a:pPr>
            <a:r>
              <a:rPr lang="en-US" altLang="en-US" sz="1600" b="0" dirty="0" smtClean="0">
                <a:solidFill>
                  <a:srgbClr val="000000"/>
                </a:solidFill>
              </a:rPr>
              <a:t> Captured enemy ammunition and Coalition ammunition should be separated from U. S. or allied ammunition</a:t>
            </a:r>
          </a:p>
          <a:p>
            <a:pPr lvl="1" eaLnBrk="1" hangingPunct="1">
              <a:spcBef>
                <a:spcPct val="0"/>
              </a:spcBef>
              <a:buFont typeface="Arial" charset="0"/>
              <a:buChar char="–"/>
            </a:pPr>
            <a:r>
              <a:rPr lang="en-US" altLang="en-US" sz="1600" b="0" dirty="0" smtClean="0">
                <a:solidFill>
                  <a:srgbClr val="000000"/>
                </a:solidFill>
              </a:rPr>
              <a:t> Hazards of Electromagnetic Radiation to Ordnance </a:t>
            </a:r>
            <a:r>
              <a:rPr lang="en-US" altLang="en-US" sz="1600" dirty="0" smtClean="0">
                <a:solidFill>
                  <a:srgbClr val="000000"/>
                </a:solidFill>
              </a:rPr>
              <a:t>(</a:t>
            </a:r>
            <a:r>
              <a:rPr lang="en-US" altLang="en-US" sz="1600" b="0" dirty="0" smtClean="0">
                <a:solidFill>
                  <a:srgbClr val="000000"/>
                </a:solidFill>
              </a:rPr>
              <a:t>HERO)  shall be taken into consideration</a:t>
            </a:r>
          </a:p>
          <a:p>
            <a:pPr marL="0" indent="0">
              <a:buNone/>
            </a:pPr>
            <a:endParaRPr lang="en-US" dirty="0"/>
          </a:p>
          <a:p>
            <a:pPr lvl="1"/>
            <a:endParaRPr lang="en-US" dirty="0"/>
          </a:p>
          <a:p>
            <a:pPr lvl="1"/>
            <a:endParaRPr lang="en-US" dirty="0" smtClean="0">
              <a:latin typeface="Arial"/>
              <a:cs typeface="Arial"/>
            </a:endParaRPr>
          </a:p>
          <a:p>
            <a:pPr lvl="1"/>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a:xfrm>
            <a:off x="6858000" y="6245225"/>
            <a:ext cx="2133600" cy="476250"/>
          </a:xfrm>
        </p:spPr>
        <p:txBody>
          <a:bodyPr/>
          <a:lstStyle/>
          <a:p>
            <a:pPr algn="r"/>
            <a:fld id="{82EAE198-3D47-454E-89A1-9081FF46F0DC}" type="slidenum">
              <a:rPr lang="en-US" smtClean="0"/>
              <a:pPr algn="r"/>
              <a:t>2</a:t>
            </a:fld>
            <a:endParaRPr lang="en-US" dirty="0"/>
          </a:p>
        </p:txBody>
      </p:sp>
      <p:pic>
        <p:nvPicPr>
          <p:cNvPr id="7" name="Picture 5" descr="D:\Documents and Settings\michael.a.JAMES2\Desktop\Iraq Documents\Iraq Trip Information\2006 Pictures\Discrepancy pics\Dscn03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143000"/>
            <a:ext cx="2590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Documents and Settings\michael.a.JAMES2\Desktop\Iraq Documents\2007 Trip Information\KV Ammo Issues\3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562" y="2971800"/>
            <a:ext cx="18748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Documents and Settings\michael.a.JAMES2\Desktop\Iraq Documents\2007 Trip Information\KV Ammo Issues\3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7375" y="4953000"/>
            <a:ext cx="1978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40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772400" cy="338554"/>
          </a:xfrm>
          <a:prstGeom prst="rect">
            <a:avLst/>
          </a:prstGeom>
        </p:spPr>
        <p:txBody>
          <a:bodyPr wrap="square">
            <a:spAutoFit/>
          </a:bodyPr>
          <a:lstStyle/>
          <a:p>
            <a:pPr marL="0" lvl="2" indent="0">
              <a:buNone/>
              <a:tabLst>
                <a:tab pos="514350" algn="l"/>
              </a:tabLst>
            </a:pPr>
            <a:endParaRPr lang="en-US" sz="1600" b="1" dirty="0" smtClean="0"/>
          </a:p>
        </p:txBody>
      </p:sp>
      <p:sp>
        <p:nvSpPr>
          <p:cNvPr id="3" name="Rectangle 2"/>
          <p:cNvSpPr/>
          <p:nvPr/>
        </p:nvSpPr>
        <p:spPr>
          <a:xfrm>
            <a:off x="990600" y="159603"/>
            <a:ext cx="7696200" cy="646331"/>
          </a:xfrm>
          <a:prstGeom prst="rect">
            <a:avLst/>
          </a:prstGeom>
        </p:spPr>
        <p:txBody>
          <a:bodyPr wrap="square">
            <a:spAutoFit/>
          </a:bodyPr>
          <a:lstStyle/>
          <a:p>
            <a:r>
              <a:rPr lang="en-US" sz="2400" b="1" dirty="0" smtClean="0">
                <a:latin typeface="Arial"/>
                <a:cs typeface="Arial"/>
              </a:rPr>
              <a:t>               </a:t>
            </a:r>
            <a:r>
              <a:rPr lang="en-US" sz="3600" b="1" dirty="0" smtClean="0">
                <a:latin typeface="Arial"/>
                <a:cs typeface="Arial"/>
              </a:rPr>
              <a:t>PHYSICAL SECURITY </a:t>
            </a:r>
            <a:endParaRPr lang="en-US" sz="3600" b="1" dirty="0"/>
          </a:p>
        </p:txBody>
      </p:sp>
      <p:pic>
        <p:nvPicPr>
          <p:cNvPr id="4" name="Picture 28" descr="C:\Users\steve.mellinger\Desktop\COBRA GOLD 2015\CG 15 and CG 16 Logos\CG16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 y="1281529"/>
            <a:ext cx="6400800" cy="5016758"/>
          </a:xfrm>
          <a:prstGeom prst="rect">
            <a:avLst/>
          </a:prstGeom>
        </p:spPr>
        <p:txBody>
          <a:bodyPr wrap="square">
            <a:spAutoFit/>
          </a:bodyPr>
          <a:lstStyle/>
          <a:p>
            <a:pPr>
              <a:buFont typeface="Arial" pitchFamily="34" charset="0"/>
              <a:buChar char="•"/>
            </a:pPr>
            <a:r>
              <a:rPr lang="en-US" altLang="en-US" sz="1600" dirty="0" smtClean="0"/>
              <a:t>    Physical Security requirements contained in </a:t>
            </a:r>
            <a:r>
              <a:rPr lang="en-US" altLang="en-US" sz="1600" dirty="0" smtClean="0"/>
              <a:t>Marine Corps Order  </a:t>
            </a:r>
            <a:r>
              <a:rPr lang="en-US" altLang="en-US" sz="1600" dirty="0" smtClean="0"/>
              <a:t>5530.14A </a:t>
            </a:r>
            <a:r>
              <a:rPr lang="en-US" altLang="en-US" sz="1600" dirty="0" smtClean="0"/>
              <a:t> and  Department of Defense Directive </a:t>
            </a:r>
            <a:r>
              <a:rPr lang="en-US" sz="1600" dirty="0" smtClean="0"/>
              <a:t>5100.76 </a:t>
            </a:r>
            <a:endParaRPr lang="en-US" altLang="en-US" sz="1600" dirty="0" smtClean="0"/>
          </a:p>
          <a:p>
            <a:pPr>
              <a:buFont typeface="Arial" pitchFamily="34" charset="0"/>
              <a:buChar char="•"/>
            </a:pPr>
            <a:endParaRPr lang="en-US" altLang="en-US" sz="1600" dirty="0" smtClean="0"/>
          </a:p>
          <a:p>
            <a:pPr>
              <a:buFont typeface="Arial" pitchFamily="34" charset="0"/>
              <a:buChar char="•"/>
            </a:pPr>
            <a:r>
              <a:rPr lang="en-US" altLang="en-US" sz="1600" dirty="0" smtClean="0"/>
              <a:t>    Unless storing in a Magazines or </a:t>
            </a:r>
            <a:r>
              <a:rPr lang="en-US" sz="1600" dirty="0" smtClean="0"/>
              <a:t>Military-Owned Demountable Container (</a:t>
            </a:r>
            <a:r>
              <a:rPr lang="en-US" altLang="en-US" sz="1600" dirty="0" smtClean="0"/>
              <a:t>MILVAN)/I</a:t>
            </a:r>
            <a:r>
              <a:rPr lang="en-US" sz="1600" dirty="0" smtClean="0"/>
              <a:t>nternational Standards Organization</a:t>
            </a:r>
          </a:p>
          <a:p>
            <a:r>
              <a:rPr lang="en-US" altLang="en-US" sz="1600" dirty="0" smtClean="0"/>
              <a:t>(ISO) containers ammunition will be stored in the open</a:t>
            </a:r>
          </a:p>
          <a:p>
            <a:pPr>
              <a:buFont typeface="Arial" pitchFamily="34" charset="0"/>
              <a:buChar char="•"/>
            </a:pPr>
            <a:endParaRPr lang="en-US" altLang="en-US" sz="1600" dirty="0" smtClean="0"/>
          </a:p>
          <a:p>
            <a:pPr>
              <a:buFont typeface="Arial" pitchFamily="34" charset="0"/>
              <a:buChar char="•"/>
            </a:pPr>
            <a:r>
              <a:rPr lang="en-US" altLang="en-US" sz="1600" dirty="0" smtClean="0"/>
              <a:t>    Sites should be protected by berms so the area is not visible</a:t>
            </a:r>
          </a:p>
          <a:p>
            <a:pPr>
              <a:buFont typeface="Arial" pitchFamily="34" charset="0"/>
              <a:buChar char="•"/>
            </a:pPr>
            <a:endParaRPr lang="en-US" altLang="en-US" sz="1600" dirty="0" smtClean="0"/>
          </a:p>
          <a:p>
            <a:pPr>
              <a:buFont typeface="Arial" pitchFamily="34" charset="0"/>
              <a:buChar char="•"/>
            </a:pPr>
            <a:r>
              <a:rPr lang="en-US" altLang="en-US" sz="1600" dirty="0" smtClean="0"/>
              <a:t>    If using electronic surveillance ensure electrically sensitive     ordnance is safeguarded against transmissions</a:t>
            </a:r>
          </a:p>
          <a:p>
            <a:endParaRPr lang="en-US" altLang="en-US" sz="1600" dirty="0" smtClean="0"/>
          </a:p>
          <a:p>
            <a:pPr>
              <a:buFont typeface="Arial" pitchFamily="34" charset="0"/>
              <a:buChar char="•"/>
            </a:pPr>
            <a:r>
              <a:rPr lang="en-US" altLang="en-US" sz="1600" dirty="0" smtClean="0"/>
              <a:t>    Access to ammunition.  An access roster should be maintained </a:t>
            </a:r>
          </a:p>
          <a:p>
            <a:r>
              <a:rPr lang="en-US" altLang="en-US" sz="1600" dirty="0" smtClean="0"/>
              <a:t>whether the ammunition is stored in an Ammunition Supply Point (ASP) or in a unit area</a:t>
            </a:r>
          </a:p>
          <a:p>
            <a:endParaRPr lang="en-US" altLang="en-US" sz="1600" dirty="0" smtClean="0"/>
          </a:p>
          <a:p>
            <a:pPr>
              <a:buFont typeface="Arial" pitchFamily="34" charset="0"/>
              <a:buChar char="•"/>
            </a:pPr>
            <a:r>
              <a:rPr lang="en-US" altLang="en-US" sz="1600" dirty="0" smtClean="0"/>
              <a:t>    Local nationals and Coalition partners need to be considered.  </a:t>
            </a:r>
          </a:p>
          <a:p>
            <a:r>
              <a:rPr lang="en-US" altLang="en-US" sz="1600" dirty="0" smtClean="0"/>
              <a:t>limit the number of personnel in an ASP</a:t>
            </a:r>
          </a:p>
          <a:p>
            <a:endParaRPr lang="en-US" altLang="en-US" sz="1600" dirty="0" smtClean="0"/>
          </a:p>
          <a:p>
            <a:pPr>
              <a:buFont typeface="Arial" pitchFamily="34" charset="0"/>
              <a:buChar char="•"/>
            </a:pPr>
            <a:r>
              <a:rPr lang="en-US" altLang="en-US" sz="1600" dirty="0" smtClean="0"/>
              <a:t>    Limit the number of areas where ammunition is stored</a:t>
            </a:r>
            <a:endParaRPr lang="en-US" dirty="0"/>
          </a:p>
        </p:txBody>
      </p:sp>
      <p:pic>
        <p:nvPicPr>
          <p:cNvPr id="7" name="Picture 5" descr="D:\Documents and Settings\michael.a.JAMES2\Desktop\Iraq Documents\Iraq Trip Information\2006 Tech Assist Info\Camp Al Asad\Ground ASP\AS Ground ASP Pics\MAG 10 c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0922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Documents and Settings\michael.a.JAMES2\Desktop\Iraq Documents\Iraq Trip Information\2006 Tech Assist Info\Camp Al Asad\Ground ASP\AS Ground ASP Pics\Issu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895600"/>
            <a:ext cx="22875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Documents and Settings\michael.a.JAMES2\Desktop\Iraq Documents\Iraq Trip Information\2006 Tech Assist Info\Camp Al Asad\Ground ASP\AS Ground ASP Pics\Mod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953000"/>
            <a:ext cx="22860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772400" cy="830997"/>
          </a:xfrm>
          <a:prstGeom prst="rect">
            <a:avLst/>
          </a:prstGeom>
        </p:spPr>
        <p:txBody>
          <a:bodyPr wrap="square">
            <a:spAutoFit/>
          </a:bodyPr>
          <a:lstStyle/>
          <a:p>
            <a:pPr marL="342900" lvl="1" indent="-342900">
              <a:buFont typeface="Arial" panose="020B0604020202020204" pitchFamily="34" charset="0"/>
              <a:buChar char="•"/>
              <a:tabLst>
                <a:tab pos="457200" algn="l"/>
              </a:tabLst>
            </a:pPr>
            <a:endParaRPr lang="en-US" sz="1600" b="1" dirty="0" smtClean="0">
              <a:cs typeface="Arial"/>
            </a:endParaRPr>
          </a:p>
          <a:p>
            <a:pPr marL="342900" lvl="1" indent="-342900">
              <a:buFont typeface="Arial" panose="020B0604020202020204" pitchFamily="34" charset="0"/>
              <a:buChar char="•"/>
              <a:tabLst>
                <a:tab pos="457200" algn="l"/>
              </a:tabLst>
            </a:pPr>
            <a:endParaRPr lang="en-US" sz="1600" b="1" dirty="0" smtClean="0">
              <a:cs typeface="Arial"/>
            </a:endParaRPr>
          </a:p>
          <a:p>
            <a:pPr marL="342900" lvl="1" indent="-342900">
              <a:buFont typeface="Arial" panose="020B0604020202020204" pitchFamily="34" charset="0"/>
              <a:buChar char="•"/>
              <a:tabLst>
                <a:tab pos="457200" algn="l"/>
              </a:tabLst>
            </a:pPr>
            <a:endParaRPr lang="en-US" sz="1600" b="1" dirty="0" smtClean="0">
              <a:cs typeface="Arial"/>
            </a:endParaRPr>
          </a:p>
        </p:txBody>
      </p:sp>
      <p:sp>
        <p:nvSpPr>
          <p:cNvPr id="3" name="Rectangle 2"/>
          <p:cNvSpPr/>
          <p:nvPr/>
        </p:nvSpPr>
        <p:spPr>
          <a:xfrm>
            <a:off x="990600" y="228600"/>
            <a:ext cx="7696200" cy="646331"/>
          </a:xfrm>
          <a:prstGeom prst="rect">
            <a:avLst/>
          </a:prstGeom>
        </p:spPr>
        <p:txBody>
          <a:bodyPr wrap="square">
            <a:spAutoFit/>
          </a:bodyPr>
          <a:lstStyle/>
          <a:p>
            <a:r>
              <a:rPr lang="en-US" sz="3600" b="1" dirty="0" smtClean="0">
                <a:latin typeface="Arial"/>
                <a:cs typeface="Arial"/>
              </a:rPr>
              <a:t>                 FIRE SAFETY</a:t>
            </a:r>
            <a:endParaRPr lang="en-US" sz="3600" b="1" dirty="0"/>
          </a:p>
        </p:txBody>
      </p:sp>
      <p:pic>
        <p:nvPicPr>
          <p:cNvPr id="4" name="Picture 28" descr="C:\Users\steve.mellinger\Desktop\COBRA GOLD 2015\CG 15 and CG 16 Logos\CG16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1143000"/>
            <a:ext cx="5486400" cy="5755422"/>
          </a:xfrm>
          <a:prstGeom prst="rect">
            <a:avLst/>
          </a:prstGeom>
        </p:spPr>
        <p:txBody>
          <a:bodyPr wrap="square">
            <a:spAutoFit/>
          </a:bodyPr>
          <a:lstStyle/>
          <a:p>
            <a:pPr marL="285750" indent="-285750">
              <a:buFont typeface="Arial" panose="020B0604020202020204" pitchFamily="34" charset="0"/>
              <a:buChar char="•"/>
              <a:defRPr/>
            </a:pPr>
            <a:r>
              <a:rPr lang="en-US" altLang="en-US" sz="1600" dirty="0" smtClean="0">
                <a:solidFill>
                  <a:srgbClr val="000000"/>
                </a:solidFill>
              </a:rPr>
              <a:t>Fire is one of the greatest threats to ammunition and explosives.  Fire fighting is dependent upon the contents and magazine type. Personnel safety and lifesaving must be taken into consideration prior to making the decision to fight a fire.</a:t>
            </a:r>
          </a:p>
          <a:p>
            <a:pPr marL="285750" indent="-285750">
              <a:buFont typeface="Arial" panose="020B0604020202020204" pitchFamily="34" charset="0"/>
              <a:buChar char="•"/>
              <a:defRPr/>
            </a:pPr>
            <a:endParaRPr lang="en-US" sz="1600" dirty="0" smtClean="0">
              <a:solidFill>
                <a:srgbClr val="000000"/>
              </a:solidFill>
            </a:endParaRPr>
          </a:p>
          <a:p>
            <a:pPr marL="285750" indent="-285750">
              <a:buFont typeface="Arial" panose="020B0604020202020204" pitchFamily="34" charset="0"/>
              <a:buChar char="•"/>
              <a:defRPr/>
            </a:pPr>
            <a:r>
              <a:rPr lang="en-US" sz="1600" dirty="0" smtClean="0">
                <a:solidFill>
                  <a:srgbClr val="000000"/>
                </a:solidFill>
              </a:rPr>
              <a:t>Fire Division 1</a:t>
            </a:r>
          </a:p>
          <a:p>
            <a:pPr marL="742950" lvl="1" indent="-285750">
              <a:buFont typeface="Arial" panose="020B0604020202020204" pitchFamily="34" charset="0"/>
              <a:buChar char="•"/>
              <a:defRPr/>
            </a:pPr>
            <a:r>
              <a:rPr lang="en-US" sz="1600" dirty="0" smtClean="0">
                <a:solidFill>
                  <a:srgbClr val="000000"/>
                </a:solidFill>
              </a:rPr>
              <a:t>Fully developed fire must not be fought. </a:t>
            </a:r>
          </a:p>
          <a:p>
            <a:pPr marL="742950" lvl="1" indent="-285750">
              <a:buFont typeface="Arial" panose="020B0604020202020204" pitchFamily="34" charset="0"/>
              <a:buChar char="•"/>
              <a:defRPr/>
            </a:pPr>
            <a:endParaRPr lang="en-US" sz="1600" dirty="0" smtClean="0">
              <a:solidFill>
                <a:srgbClr val="000000"/>
              </a:solidFill>
            </a:endParaRPr>
          </a:p>
          <a:p>
            <a:pPr marL="285750" indent="-285750">
              <a:buFont typeface="Arial" panose="020B0604020202020204" pitchFamily="34" charset="0"/>
              <a:buChar char="•"/>
              <a:defRPr/>
            </a:pPr>
            <a:r>
              <a:rPr lang="en-US" sz="1600" dirty="0" smtClean="0">
                <a:solidFill>
                  <a:srgbClr val="000000"/>
                </a:solidFill>
              </a:rPr>
              <a:t>Fire Division 2</a:t>
            </a:r>
          </a:p>
          <a:p>
            <a:pPr marL="742950" lvl="1" indent="-285750">
              <a:buFont typeface="Arial" panose="020B0604020202020204" pitchFamily="34" charset="0"/>
              <a:buChar char="•"/>
              <a:defRPr/>
            </a:pPr>
            <a:r>
              <a:rPr lang="en-US" sz="1600" dirty="0" smtClean="0">
                <a:solidFill>
                  <a:srgbClr val="000000"/>
                </a:solidFill>
              </a:rPr>
              <a:t>External ammunition fires can be fought in close proximity of the magazines except in the direction of the head-wall or doors. </a:t>
            </a:r>
          </a:p>
          <a:p>
            <a:pPr marL="742950" lvl="1" indent="-285750">
              <a:buFont typeface="Arial" panose="020B0604020202020204" pitchFamily="34" charset="0"/>
              <a:buChar char="•"/>
              <a:defRPr/>
            </a:pPr>
            <a:r>
              <a:rPr lang="en-US" sz="1600" dirty="0" smtClean="0">
                <a:solidFill>
                  <a:srgbClr val="000000"/>
                </a:solidFill>
              </a:rPr>
              <a:t>No firefighting at all in case of light structure magazines </a:t>
            </a:r>
          </a:p>
          <a:p>
            <a:pPr marL="742950" lvl="1" indent="-285750">
              <a:buFont typeface="Arial" panose="020B0604020202020204" pitchFamily="34" charset="0"/>
              <a:buChar char="•"/>
              <a:defRPr/>
            </a:pPr>
            <a:endParaRPr lang="en-US" sz="1600" dirty="0" smtClean="0">
              <a:solidFill>
                <a:srgbClr val="000000"/>
              </a:solidFill>
            </a:endParaRPr>
          </a:p>
          <a:p>
            <a:pPr marL="285750" indent="-285750">
              <a:buFont typeface="Arial" panose="020B0604020202020204" pitchFamily="34" charset="0"/>
              <a:buChar char="•"/>
              <a:defRPr/>
            </a:pPr>
            <a:r>
              <a:rPr lang="en-US" sz="1600" dirty="0" smtClean="0">
                <a:solidFill>
                  <a:srgbClr val="000000"/>
                </a:solidFill>
              </a:rPr>
              <a:t>Fire Division 3</a:t>
            </a:r>
          </a:p>
          <a:p>
            <a:pPr marL="742950" lvl="1" indent="-285750">
              <a:buFont typeface="Arial" panose="020B0604020202020204" pitchFamily="34" charset="0"/>
              <a:buChar char="•"/>
              <a:defRPr/>
            </a:pPr>
            <a:r>
              <a:rPr lang="en-US" sz="1600" dirty="0" smtClean="0">
                <a:solidFill>
                  <a:srgbClr val="000000"/>
                </a:solidFill>
              </a:rPr>
              <a:t>Fully developed fire must not be fought.</a:t>
            </a:r>
          </a:p>
          <a:p>
            <a:pPr marL="742950" lvl="1" indent="-285750">
              <a:buFont typeface="Arial" panose="020B0604020202020204" pitchFamily="34" charset="0"/>
              <a:buChar char="•"/>
              <a:defRPr/>
            </a:pPr>
            <a:endParaRPr lang="en-US" sz="1600" dirty="0" smtClean="0">
              <a:solidFill>
                <a:srgbClr val="000000"/>
              </a:solidFill>
            </a:endParaRPr>
          </a:p>
          <a:p>
            <a:pPr marL="285750" indent="-285750">
              <a:buFont typeface="Arial" panose="020B0604020202020204" pitchFamily="34" charset="0"/>
              <a:buChar char="•"/>
              <a:defRPr/>
            </a:pPr>
            <a:r>
              <a:rPr lang="en-US" sz="1600" dirty="0" smtClean="0">
                <a:solidFill>
                  <a:srgbClr val="000000"/>
                </a:solidFill>
              </a:rPr>
              <a:t> Fire Division 4</a:t>
            </a:r>
          </a:p>
          <a:p>
            <a:pPr marL="742950" lvl="1" indent="-285750">
              <a:buFont typeface="Arial" panose="020B0604020202020204" pitchFamily="34" charset="0"/>
              <a:buChar char="•"/>
              <a:defRPr/>
            </a:pPr>
            <a:r>
              <a:rPr lang="en-US" sz="1600" dirty="0" smtClean="0">
                <a:solidFill>
                  <a:srgbClr val="000000"/>
                </a:solidFill>
              </a:rPr>
              <a:t>Fires involving items of Fire Division 4 may be fought as dictated by the situation.</a:t>
            </a:r>
          </a:p>
          <a:p>
            <a:pPr>
              <a:defRPr/>
            </a:pPr>
            <a:r>
              <a:rPr lang="en-US" sz="1600" dirty="0" smtClean="0">
                <a:solidFill>
                  <a:srgbClr val="000000"/>
                </a:solidFill>
              </a:rPr>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990600"/>
            <a:ext cx="151288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225" y="2362200"/>
            <a:ext cx="16287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638" y="4191000"/>
            <a:ext cx="16192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5188" y="4986338"/>
            <a:ext cx="1768475" cy="149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9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772400" cy="584775"/>
          </a:xfrm>
          <a:prstGeom prst="rect">
            <a:avLst/>
          </a:prstGeom>
        </p:spPr>
        <p:txBody>
          <a:bodyPr wrap="square">
            <a:spAutoFit/>
          </a:bodyPr>
          <a:lstStyle/>
          <a:p>
            <a:pPr marL="285750" indent="-285750"/>
            <a:endParaRPr lang="en-US" sz="1600" b="1" dirty="0" smtClean="0">
              <a:cs typeface="Arial"/>
            </a:endParaRPr>
          </a:p>
          <a:p>
            <a:pPr marL="285750" indent="-285750"/>
            <a:endParaRPr lang="en-US" sz="1600" b="1" dirty="0">
              <a:cs typeface="Arial"/>
            </a:endParaRPr>
          </a:p>
        </p:txBody>
      </p:sp>
      <p:sp>
        <p:nvSpPr>
          <p:cNvPr id="3" name="Rectangle 2"/>
          <p:cNvSpPr/>
          <p:nvPr/>
        </p:nvSpPr>
        <p:spPr>
          <a:xfrm>
            <a:off x="990600" y="228600"/>
            <a:ext cx="7696200" cy="646331"/>
          </a:xfrm>
          <a:prstGeom prst="rect">
            <a:avLst/>
          </a:prstGeom>
        </p:spPr>
        <p:txBody>
          <a:bodyPr wrap="square">
            <a:spAutoFit/>
          </a:bodyPr>
          <a:lstStyle/>
          <a:p>
            <a:r>
              <a:rPr lang="en-US" sz="3600" b="1" i="1" dirty="0" smtClean="0">
                <a:latin typeface="Arial"/>
                <a:cs typeface="Arial"/>
              </a:rPr>
              <a:t>                 </a:t>
            </a:r>
            <a:r>
              <a:rPr lang="en-US" sz="3600" b="1" dirty="0" smtClean="0">
                <a:latin typeface="Arial"/>
                <a:cs typeface="Arial"/>
              </a:rPr>
              <a:t>FIRE SAFETY</a:t>
            </a:r>
            <a:endParaRPr lang="en-US" sz="3600" b="1" dirty="0"/>
          </a:p>
        </p:txBody>
      </p:sp>
      <p:pic>
        <p:nvPicPr>
          <p:cNvPr id="4" name="Picture 28" descr="C:\Users\steve.mellinger\Desktop\COBRA GOLD 2015\CG 15 and CG 16 Logos\CG16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914400"/>
            <a:ext cx="6324600" cy="5755422"/>
          </a:xfrm>
          <a:prstGeom prst="rect">
            <a:avLst/>
          </a:prstGeom>
        </p:spPr>
        <p:txBody>
          <a:bodyPr wrap="square">
            <a:spAutoFit/>
          </a:bodyPr>
          <a:lstStyle/>
          <a:p>
            <a:pPr>
              <a:buFont typeface="Arial" charset="0"/>
              <a:buChar char="•"/>
            </a:pPr>
            <a:r>
              <a:rPr lang="en-US" altLang="en-US" sz="1600" dirty="0" smtClean="0">
                <a:solidFill>
                  <a:srgbClr val="000000"/>
                </a:solidFill>
              </a:rPr>
              <a:t>    Fire is one of the greatest threats to ammunition and explosives</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Fire can originate from natural causes (lightning), carelessness   </a:t>
            </a:r>
          </a:p>
          <a:p>
            <a:r>
              <a:rPr lang="en-US" altLang="en-US" sz="1600" dirty="0" smtClean="0">
                <a:solidFill>
                  <a:srgbClr val="000000"/>
                </a:solidFill>
              </a:rPr>
              <a:t>enemy action (indirect fire), or from degrading ammunition</a:t>
            </a:r>
          </a:p>
          <a:p>
            <a:pPr lvl="1"/>
            <a:endParaRPr lang="en-US" altLang="en-US" sz="1600" dirty="0" smtClean="0">
              <a:solidFill>
                <a:srgbClr val="000000"/>
              </a:solidFill>
            </a:endParaRPr>
          </a:p>
          <a:p>
            <a:pPr>
              <a:buFont typeface="Arial" charset="0"/>
              <a:buChar char="•"/>
            </a:pPr>
            <a:r>
              <a:rPr lang="en-US" altLang="en-US" sz="1600" dirty="0" smtClean="0">
                <a:solidFill>
                  <a:srgbClr val="000000"/>
                </a:solidFill>
              </a:rPr>
              <a:t>    Vegetation should be cleared to 50 feet from the storage area, vegetation  should be cut to a height no higher than 18  inches/0457 meters </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Water barrels should be placed at locations where White </a:t>
            </a:r>
          </a:p>
          <a:p>
            <a:r>
              <a:rPr lang="en-US" altLang="en-US" sz="1600" dirty="0" smtClean="0">
                <a:solidFill>
                  <a:srgbClr val="000000"/>
                </a:solidFill>
              </a:rPr>
              <a:t>Phosphorus is stored</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Fire boxes should be constructed and placed within the ASP and </a:t>
            </a:r>
          </a:p>
          <a:p>
            <a:r>
              <a:rPr lang="en-US" altLang="en-US" sz="1600" dirty="0" smtClean="0">
                <a:solidFill>
                  <a:srgbClr val="000000"/>
                </a:solidFill>
              </a:rPr>
              <a:t>Contain dry sand, water barrels and buckets, brushfire beaters, brooms and shovels. Burlap sacks, drums of water</a:t>
            </a:r>
          </a:p>
          <a:p>
            <a:pPr lvl="1">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Fire/Chemical symbols posted if they do not compromise </a:t>
            </a:r>
          </a:p>
          <a:p>
            <a:r>
              <a:rPr lang="en-US" altLang="en-US" sz="1600" dirty="0" smtClean="0">
                <a:solidFill>
                  <a:srgbClr val="000000"/>
                </a:solidFill>
              </a:rPr>
              <a:t>security</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If applicable base/camp fire department is provided with </a:t>
            </a:r>
          </a:p>
          <a:p>
            <a:r>
              <a:rPr lang="en-US" altLang="en-US" sz="1600" dirty="0" smtClean="0">
                <a:solidFill>
                  <a:srgbClr val="000000"/>
                </a:solidFill>
              </a:rPr>
              <a:t> information on the ASP</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Dunnage should be kept to a minimum</a:t>
            </a:r>
            <a:endParaRPr lang="en-US" altLang="en-US" sz="1600" dirty="0">
              <a:solidFill>
                <a:srgbClr val="000000"/>
              </a:solidFill>
            </a:endParaRPr>
          </a:p>
        </p:txBody>
      </p:sp>
      <p:pic>
        <p:nvPicPr>
          <p:cNvPr id="6" name="Picture 4" descr="D:\Documents and Settings\michael.a.JAMES2\Desktop\Iraq Documents\Iraq Trip Information\2006 Tech Assist Info\Camp Al Asad\Ground ASP\AS Ground ASP Pics\MOD 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295400"/>
            <a:ext cx="236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Documents and Settings\michael.a.JAMES2\Desktop\Iraq Documents\Iraq Trip Information\Camp Fallujah ASP Information\Camp Fallujah\Fall BLAHA\W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962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28600"/>
            <a:ext cx="7696200" cy="646331"/>
          </a:xfrm>
          <a:prstGeom prst="rect">
            <a:avLst/>
          </a:prstGeom>
        </p:spPr>
        <p:txBody>
          <a:bodyPr wrap="square">
            <a:spAutoFit/>
          </a:bodyPr>
          <a:lstStyle/>
          <a:p>
            <a:r>
              <a:rPr lang="en-US" sz="3600" b="1" dirty="0" smtClean="0">
                <a:latin typeface="Arial"/>
                <a:cs typeface="Arial"/>
              </a:rPr>
              <a:t>             COMMUNICATION</a:t>
            </a:r>
            <a:endParaRPr lang="en-US" sz="3600" b="1" dirty="0"/>
          </a:p>
        </p:txBody>
      </p:sp>
      <p:pic>
        <p:nvPicPr>
          <p:cNvPr id="4" name="Picture 28" descr="C:\Users\steve.mellinger\Desktop\COBRA GOLD 2015\CG 15 and CG 16 Logos\CG16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1219200"/>
            <a:ext cx="8229600" cy="4462760"/>
          </a:xfrm>
          <a:prstGeom prst="rect">
            <a:avLst/>
          </a:prstGeom>
        </p:spPr>
        <p:txBody>
          <a:bodyPr wrap="square">
            <a:spAutoFit/>
          </a:bodyPr>
          <a:lstStyle/>
          <a:p>
            <a:pPr>
              <a:buFont typeface="Arial" charset="0"/>
              <a:buChar char="•"/>
            </a:pPr>
            <a:r>
              <a:rPr lang="en-US" altLang="en-US" dirty="0" smtClean="0">
                <a:solidFill>
                  <a:srgbClr val="000000"/>
                </a:solidFill>
              </a:rPr>
              <a:t> Communication is both verbal and visual. Examples of communication include</a:t>
            </a:r>
          </a:p>
          <a:p>
            <a:pPr>
              <a:buFont typeface="Arial" charset="0"/>
              <a:buChar char="•"/>
            </a:pPr>
            <a:endParaRPr lang="en-US" altLang="en-US" dirty="0" smtClean="0">
              <a:solidFill>
                <a:srgbClr val="000000"/>
              </a:solidFill>
            </a:endParaRPr>
          </a:p>
          <a:p>
            <a:pPr lvl="1">
              <a:buFont typeface="Arial" charset="0"/>
              <a:buChar char="•"/>
            </a:pPr>
            <a:r>
              <a:rPr lang="en-US" altLang="en-US" sz="1600" dirty="0" smtClean="0">
                <a:solidFill>
                  <a:srgbClr val="000000"/>
                </a:solidFill>
              </a:rPr>
              <a:t> Electronic communication should be furnished to explosives storage and operating areas to provide quality of life support in the event of accidents, incidents</a:t>
            </a:r>
          </a:p>
          <a:p>
            <a:endParaRPr lang="en-US" altLang="en-US" sz="1600" dirty="0" smtClean="0">
              <a:solidFill>
                <a:srgbClr val="000000"/>
              </a:solidFill>
            </a:endParaRPr>
          </a:p>
          <a:p>
            <a:pPr lvl="1">
              <a:buFont typeface="Arial" charset="0"/>
              <a:buChar char="•"/>
            </a:pPr>
            <a:r>
              <a:rPr lang="en-US" altLang="en-US" sz="1600" dirty="0" smtClean="0">
                <a:solidFill>
                  <a:srgbClr val="000000"/>
                </a:solidFill>
              </a:rPr>
              <a:t> The ASP should have a way to communicate with the fire department and security</a:t>
            </a:r>
          </a:p>
          <a:p>
            <a:pPr>
              <a:buFont typeface="Arial" charset="0"/>
              <a:buChar char="•"/>
            </a:pPr>
            <a:endParaRPr lang="en-US" altLang="en-US" sz="1600" dirty="0" smtClean="0">
              <a:solidFill>
                <a:srgbClr val="000000"/>
              </a:solidFill>
            </a:endParaRPr>
          </a:p>
          <a:p>
            <a:pPr lvl="1">
              <a:buFont typeface="Arial" charset="0"/>
              <a:buChar char="•"/>
            </a:pPr>
            <a:r>
              <a:rPr lang="en-US" altLang="en-US" sz="1600" dirty="0" smtClean="0">
                <a:solidFill>
                  <a:srgbClr val="000000"/>
                </a:solidFill>
              </a:rPr>
              <a:t> Personnel should be provided with communication equipment when working in the ASP</a:t>
            </a:r>
          </a:p>
          <a:p>
            <a:pPr>
              <a:buFont typeface="Arial" charset="0"/>
              <a:buChar char="•"/>
            </a:pPr>
            <a:endParaRPr lang="en-US" altLang="en-US" sz="1600" dirty="0" smtClean="0">
              <a:solidFill>
                <a:srgbClr val="000000"/>
              </a:solidFill>
            </a:endParaRPr>
          </a:p>
          <a:p>
            <a:pPr lvl="1">
              <a:buFont typeface="Arial" charset="0"/>
              <a:buChar char="•"/>
            </a:pPr>
            <a:r>
              <a:rPr lang="en-US" altLang="en-US" sz="1600" dirty="0" smtClean="0">
                <a:solidFill>
                  <a:srgbClr val="000000"/>
                </a:solidFill>
              </a:rPr>
              <a:t> Fire map should be developed and submitted to the base/camp fire department</a:t>
            </a:r>
          </a:p>
          <a:p>
            <a:pPr>
              <a:buFont typeface="Arial" charset="0"/>
              <a:buChar char="•"/>
            </a:pPr>
            <a:endParaRPr lang="en-US" altLang="en-US" sz="1600" dirty="0" smtClean="0">
              <a:solidFill>
                <a:srgbClr val="000000"/>
              </a:solidFill>
            </a:endParaRPr>
          </a:p>
          <a:p>
            <a:pPr lvl="1">
              <a:buFont typeface="Arial" charset="0"/>
              <a:buChar char="•"/>
            </a:pPr>
            <a:r>
              <a:rPr lang="en-US" altLang="en-US" sz="1600" dirty="0" smtClean="0">
                <a:solidFill>
                  <a:srgbClr val="000000"/>
                </a:solidFill>
              </a:rPr>
              <a:t> Physical security should know the location of ammunition and storage areas</a:t>
            </a:r>
          </a:p>
          <a:p>
            <a:pPr>
              <a:buFont typeface="Arial" charset="0"/>
              <a:buChar char="•"/>
            </a:pPr>
            <a:endParaRPr lang="en-US" altLang="en-US" sz="1600" dirty="0" smtClean="0">
              <a:solidFill>
                <a:srgbClr val="000000"/>
              </a:solidFill>
            </a:endParaRPr>
          </a:p>
          <a:p>
            <a:pPr lvl="1">
              <a:buFont typeface="Arial" charset="0"/>
              <a:buChar char="•"/>
            </a:pPr>
            <a:r>
              <a:rPr lang="en-US" altLang="en-US" sz="1600" dirty="0" smtClean="0">
                <a:solidFill>
                  <a:srgbClr val="000000"/>
                </a:solidFill>
              </a:rPr>
              <a:t> Communication plans and procedures should be developed to support operations both internal and external to ammunition and explosives area operations</a:t>
            </a:r>
            <a:endParaRPr lang="en-US" dirty="0"/>
          </a:p>
        </p:txBody>
      </p:sp>
    </p:spTree>
    <p:extLst>
      <p:ext uri="{BB962C8B-B14F-4D97-AF65-F5344CB8AC3E}">
        <p14:creationId xmlns:p14="http://schemas.microsoft.com/office/powerpoint/2010/main" val="33999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3687763" y="4749800"/>
            <a:ext cx="266700" cy="366713"/>
          </a:xfrm>
          <a:prstGeom prst="rect">
            <a:avLst/>
          </a:prstGeom>
          <a:noFill/>
          <a:ln w="9525">
            <a:noFill/>
            <a:miter lim="800000"/>
            <a:headEnd/>
            <a:tailEnd/>
          </a:ln>
        </p:spPr>
        <p:txBody>
          <a:bodyPr>
            <a:spAutoFit/>
          </a:bodyPr>
          <a:lstStyle/>
          <a:p>
            <a:pPr algn="ctr"/>
            <a:r>
              <a:rPr lang="en-US" altLang="ja-JP" sz="2000" b="1" dirty="0" smtClean="0">
                <a:latin typeface="Calibri" pitchFamily="34" charset="0"/>
              </a:rPr>
              <a:t> </a:t>
            </a:r>
          </a:p>
        </p:txBody>
      </p:sp>
      <p:sp>
        <p:nvSpPr>
          <p:cNvPr id="26" name="Rectangle 2"/>
          <p:cNvSpPr txBox="1">
            <a:spLocks noChangeArrowheads="1"/>
          </p:cNvSpPr>
          <p:nvPr/>
        </p:nvSpPr>
        <p:spPr>
          <a:xfrm>
            <a:off x="993775" y="228600"/>
            <a:ext cx="7769225" cy="658813"/>
          </a:xfrm>
          <a:prstGeom prst="rect">
            <a:avLst/>
          </a:prstGeom>
        </p:spPr>
        <p:txBody>
          <a:bodyPr/>
          <a:lstStyle>
            <a:lvl1pPr algn="ctr" rtl="0" eaLnBrk="0" fontAlgn="base" hangingPunct="0">
              <a:spcBef>
                <a:spcPct val="0"/>
              </a:spcBef>
              <a:spcAft>
                <a:spcPct val="0"/>
              </a:spcAft>
              <a:defRPr sz="2400" b="1" i="1">
                <a:solidFill>
                  <a:schemeClr val="tx2"/>
                </a:solidFill>
                <a:latin typeface="+mj-lt"/>
                <a:ea typeface="+mj-ea"/>
                <a:cs typeface="+mj-cs"/>
              </a:defRPr>
            </a:lvl1pPr>
            <a:lvl2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5pPr>
            <a:lvl6pPr marL="4572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6pPr>
            <a:lvl7pPr marL="9144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7pPr>
            <a:lvl8pPr marL="13716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8pPr>
            <a:lvl9pPr marL="18288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9pPr>
          </a:lstStyle>
          <a:p>
            <a:pPr eaLnBrk="1" hangingPunct="1"/>
            <a:r>
              <a:rPr lang="en-US" sz="3200" i="0" dirty="0" smtClean="0">
                <a:latin typeface="Arial" pitchFamily="34" charset="0"/>
                <a:cs typeface="Arial" pitchFamily="34" charset="0"/>
              </a:rPr>
              <a:t>PERSONNEL REGULATIONS</a:t>
            </a:r>
          </a:p>
        </p:txBody>
      </p:sp>
      <p:sp>
        <p:nvSpPr>
          <p:cNvPr id="18" name="Slide Number Placeholder 3"/>
          <p:cNvSpPr>
            <a:spLocks noGrp="1"/>
          </p:cNvSpPr>
          <p:nvPr>
            <p:ph type="sldNum" sz="quarter" idx="10"/>
          </p:nvPr>
        </p:nvSpPr>
        <p:spPr>
          <a:xfrm>
            <a:off x="6858000" y="6245225"/>
            <a:ext cx="2133600" cy="476250"/>
          </a:xfrm>
        </p:spPr>
        <p:txBody>
          <a:bodyPr/>
          <a:lstStyle/>
          <a:p>
            <a:pPr algn="r"/>
            <a:fld id="{82EAE198-3D47-454E-89A1-9081FF46F0DC}" type="slidenum">
              <a:rPr lang="en-US" smtClean="0"/>
              <a:pPr algn="r"/>
              <a:t>7</a:t>
            </a:fld>
            <a:endParaRPr lang="en-US" dirty="0"/>
          </a:p>
        </p:txBody>
      </p:sp>
      <p:pic>
        <p:nvPicPr>
          <p:cNvPr id="21" name="Picture 28" descr="C:\Users\steve.mellinger\Desktop\COBRA GOLD 2015\CG 15 and CG 16 Logos\CG16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81000" y="1152465"/>
            <a:ext cx="8382000" cy="5570756"/>
          </a:xfrm>
          <a:prstGeom prst="rect">
            <a:avLst/>
          </a:prstGeom>
        </p:spPr>
        <p:txBody>
          <a:bodyPr wrap="square">
            <a:spAutoFit/>
          </a:bodyPr>
          <a:lstStyle/>
          <a:p>
            <a:pPr>
              <a:buFont typeface="Arial" charset="0"/>
              <a:buChar char="•"/>
            </a:pPr>
            <a:r>
              <a:rPr lang="en-US" altLang="en-US" dirty="0" smtClean="0">
                <a:solidFill>
                  <a:srgbClr val="000000"/>
                </a:solidFill>
              </a:rPr>
              <a:t>   </a:t>
            </a:r>
            <a:r>
              <a:rPr lang="en-US" altLang="en-US" sz="1600" dirty="0" smtClean="0">
                <a:solidFill>
                  <a:srgbClr val="000000"/>
                </a:solidFill>
              </a:rPr>
              <a:t>Ammunition handlers should be medically fit and possess proper license Material Handing Equipment  (MHE) and Explosive Drivers</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Ammunition handlers should be in a qualification/certification program</a:t>
            </a:r>
          </a:p>
          <a:p>
            <a:pPr lvl="1">
              <a:buFont typeface="Arial" charset="0"/>
              <a:buChar char="–"/>
            </a:pPr>
            <a:r>
              <a:rPr lang="en-US" altLang="en-US" sz="1600" dirty="0" smtClean="0">
                <a:solidFill>
                  <a:srgbClr val="000000"/>
                </a:solidFill>
              </a:rPr>
              <a:t> </a:t>
            </a:r>
            <a:r>
              <a:rPr lang="en-US" altLang="en-US" sz="1600" dirty="0" smtClean="0">
                <a:solidFill>
                  <a:srgbClr val="000000"/>
                </a:solidFill>
              </a:rPr>
              <a:t>eQual</a:t>
            </a:r>
            <a:r>
              <a:rPr lang="en-US" altLang="en-US" sz="1600" dirty="0" smtClean="0">
                <a:solidFill>
                  <a:srgbClr val="000000"/>
                </a:solidFill>
              </a:rPr>
              <a:t>/Advance Skill Management (ASM) Training Database</a:t>
            </a:r>
            <a:endParaRPr lang="en-US" altLang="en-US" sz="1600" dirty="0" smtClean="0">
              <a:solidFill>
                <a:srgbClr val="000000"/>
              </a:solidFill>
            </a:endParaRP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Articles of adornment should be kept to a minimum</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Working parties if used must be supervised by a qualified/certified individual</a:t>
            </a:r>
          </a:p>
          <a:p>
            <a:pPr lvl="1">
              <a:buFont typeface="Arial" charset="0"/>
              <a:buChar char="–"/>
            </a:pPr>
            <a:r>
              <a:rPr lang="en-US" altLang="en-US" sz="1600" dirty="0" smtClean="0">
                <a:solidFill>
                  <a:srgbClr val="000000"/>
                </a:solidFill>
              </a:rPr>
              <a:t> Team Leader or above</a:t>
            </a:r>
          </a:p>
          <a:p>
            <a:pPr lvl="1">
              <a:buFont typeface="Arial" charset="0"/>
              <a:buChar char="–"/>
            </a:pPr>
            <a:r>
              <a:rPr lang="en-US" altLang="en-US" sz="1600" dirty="0" smtClean="0">
                <a:solidFill>
                  <a:srgbClr val="000000"/>
                </a:solidFill>
              </a:rPr>
              <a:t> Safety Briefings must be provided by use of Standard Operating Procedures (SOP)</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Eating should not be conducted in the ASP, contamination from the explosives</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Spark producing items should not be carried by personnel working around ammunition and explosives</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Proper Personnel Protective Equipment (PPE)  is required to be worn when   </a:t>
            </a:r>
          </a:p>
          <a:p>
            <a:r>
              <a:rPr lang="en-US" altLang="en-US" sz="1600" dirty="0" smtClean="0">
                <a:solidFill>
                  <a:srgbClr val="000000"/>
                </a:solidFill>
              </a:rPr>
              <a:t>conducting Receipt , </a:t>
            </a:r>
            <a:r>
              <a:rPr lang="en-US" altLang="en-US" sz="1600" dirty="0" smtClean="0">
                <a:solidFill>
                  <a:srgbClr val="000000"/>
                </a:solidFill>
              </a:rPr>
              <a:t>Storage, Segregation and </a:t>
            </a:r>
            <a:r>
              <a:rPr lang="en-US" altLang="en-US" sz="1600" dirty="0" smtClean="0">
                <a:solidFill>
                  <a:srgbClr val="000000"/>
                </a:solidFill>
              </a:rPr>
              <a:t>Issue (RSS&amp;I) Operations</a:t>
            </a:r>
          </a:p>
          <a:p>
            <a:pPr>
              <a:buFont typeface="Arial" charset="0"/>
              <a:buChar char="•"/>
            </a:pPr>
            <a:endParaRPr lang="en-US" altLang="en-US" sz="1600" dirty="0" smtClean="0">
              <a:solidFill>
                <a:srgbClr val="000000"/>
              </a:solidFill>
            </a:endParaRPr>
          </a:p>
          <a:p>
            <a:pPr>
              <a:buFont typeface="Arial" charset="0"/>
              <a:buChar char="•"/>
            </a:pPr>
            <a:r>
              <a:rPr lang="en-US" altLang="en-US" sz="1600" dirty="0" smtClean="0">
                <a:solidFill>
                  <a:srgbClr val="000000"/>
                </a:solidFill>
              </a:rPr>
              <a:t>    Clothing that causes static electricity should not be worn when conducting  operations with electrically sensitive ordnance</a:t>
            </a:r>
            <a:endParaRPr lang="en-US" dirty="0"/>
          </a:p>
        </p:txBody>
      </p:sp>
    </p:spTree>
    <p:extLst>
      <p:ext uri="{BB962C8B-B14F-4D97-AF65-F5344CB8AC3E}">
        <p14:creationId xmlns:p14="http://schemas.microsoft.com/office/powerpoint/2010/main" val="34234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3687763" y="4749800"/>
            <a:ext cx="266700" cy="366713"/>
          </a:xfrm>
          <a:prstGeom prst="rect">
            <a:avLst/>
          </a:prstGeom>
          <a:noFill/>
          <a:ln w="9525">
            <a:noFill/>
            <a:miter lim="800000"/>
            <a:headEnd/>
            <a:tailEnd/>
          </a:ln>
        </p:spPr>
        <p:txBody>
          <a:bodyPr>
            <a:spAutoFit/>
          </a:bodyPr>
          <a:lstStyle/>
          <a:p>
            <a:pPr algn="ctr"/>
            <a:r>
              <a:rPr lang="en-US" altLang="ja-JP" sz="2000" b="1" dirty="0" smtClean="0">
                <a:latin typeface="Calibri" pitchFamily="34" charset="0"/>
              </a:rPr>
              <a:t> </a:t>
            </a:r>
          </a:p>
        </p:txBody>
      </p:sp>
      <p:sp>
        <p:nvSpPr>
          <p:cNvPr id="26" name="Rectangle 2"/>
          <p:cNvSpPr txBox="1">
            <a:spLocks noChangeArrowheads="1"/>
          </p:cNvSpPr>
          <p:nvPr/>
        </p:nvSpPr>
        <p:spPr>
          <a:xfrm>
            <a:off x="612775" y="228600"/>
            <a:ext cx="7769225" cy="658813"/>
          </a:xfrm>
          <a:prstGeom prst="rect">
            <a:avLst/>
          </a:prstGeom>
        </p:spPr>
        <p:txBody>
          <a:bodyPr/>
          <a:lstStyle>
            <a:lvl1pPr algn="ctr" rtl="0" eaLnBrk="0" fontAlgn="base" hangingPunct="0">
              <a:spcBef>
                <a:spcPct val="0"/>
              </a:spcBef>
              <a:spcAft>
                <a:spcPct val="0"/>
              </a:spcAft>
              <a:defRPr sz="2400" b="1" i="1">
                <a:solidFill>
                  <a:schemeClr val="tx2"/>
                </a:solidFill>
                <a:latin typeface="+mj-lt"/>
                <a:ea typeface="+mj-ea"/>
                <a:cs typeface="+mj-cs"/>
              </a:defRPr>
            </a:lvl1pPr>
            <a:lvl2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2400" b="1" i="1">
                <a:solidFill>
                  <a:schemeClr val="tx2"/>
                </a:solidFill>
                <a:latin typeface="Arial" pitchFamily="-112" charset="0"/>
                <a:ea typeface="Arial" pitchFamily="-112" charset="0"/>
                <a:cs typeface="Arial" pitchFamily="-112" charset="0"/>
              </a:defRPr>
            </a:lvl5pPr>
            <a:lvl6pPr marL="4572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6pPr>
            <a:lvl7pPr marL="9144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7pPr>
            <a:lvl8pPr marL="13716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8pPr>
            <a:lvl9pPr marL="1828800" algn="l" rtl="0" fontAlgn="base">
              <a:spcBef>
                <a:spcPct val="0"/>
              </a:spcBef>
              <a:spcAft>
                <a:spcPct val="0"/>
              </a:spcAft>
              <a:defRPr sz="2400" b="1" i="1">
                <a:solidFill>
                  <a:schemeClr val="tx2"/>
                </a:solidFill>
                <a:latin typeface="Arial" pitchFamily="-112" charset="0"/>
                <a:ea typeface="Arial" pitchFamily="-112" charset="0"/>
                <a:cs typeface="Arial" pitchFamily="-112" charset="0"/>
              </a:defRPr>
            </a:lvl9pPr>
          </a:lstStyle>
          <a:p>
            <a:pPr eaLnBrk="1" hangingPunct="1"/>
            <a:r>
              <a:rPr lang="en-US" sz="3200" i="0" dirty="0" smtClean="0">
                <a:latin typeface="Arial" pitchFamily="34" charset="0"/>
                <a:cs typeface="Arial" pitchFamily="34" charset="0"/>
              </a:rPr>
              <a:t>EXPLOSIVES SAFETY</a:t>
            </a:r>
            <a:endParaRPr lang="en-US" sz="3200" b="0" i="0" dirty="0" smtClean="0">
              <a:latin typeface="Arial" pitchFamily="34" charset="0"/>
              <a:cs typeface="Arial" pitchFamily="34" charset="0"/>
            </a:endParaRPr>
          </a:p>
        </p:txBody>
      </p:sp>
      <p:sp>
        <p:nvSpPr>
          <p:cNvPr id="18" name="Slide Number Placeholder 3"/>
          <p:cNvSpPr>
            <a:spLocks noGrp="1"/>
          </p:cNvSpPr>
          <p:nvPr>
            <p:ph type="sldNum" sz="quarter" idx="10"/>
          </p:nvPr>
        </p:nvSpPr>
        <p:spPr>
          <a:xfrm>
            <a:off x="6858000" y="6245225"/>
            <a:ext cx="2133600" cy="476250"/>
          </a:xfrm>
        </p:spPr>
        <p:txBody>
          <a:bodyPr/>
          <a:lstStyle/>
          <a:p>
            <a:pPr algn="r"/>
            <a:fld id="{82EAE198-3D47-454E-89A1-9081FF46F0DC}" type="slidenum">
              <a:rPr lang="en-US" smtClean="0"/>
              <a:pPr algn="r"/>
              <a:t>8</a:t>
            </a:fld>
            <a:endParaRPr lang="en-US" dirty="0"/>
          </a:p>
        </p:txBody>
      </p:sp>
      <p:pic>
        <p:nvPicPr>
          <p:cNvPr id="21" name="Picture 28" descr="C:\Users\steve.mellinger\Desktop\COBRA GOLD 2015\CG 15 and CG 16 Logos\CG16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7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81000" y="3022937"/>
            <a:ext cx="8382000" cy="1015663"/>
          </a:xfrm>
          <a:prstGeom prst="rect">
            <a:avLst/>
          </a:prstGeom>
        </p:spPr>
        <p:txBody>
          <a:bodyPr wrap="square">
            <a:spAutoFit/>
          </a:bodyPr>
          <a:lstStyle/>
          <a:p>
            <a:pPr algn="ctr"/>
            <a:r>
              <a:rPr lang="en-US" altLang="en-US" sz="6000" b="1" dirty="0" smtClean="0">
                <a:solidFill>
                  <a:srgbClr val="000000"/>
                </a:solidFill>
              </a:rPr>
              <a:t>  QUESTIONS?</a:t>
            </a:r>
            <a:endParaRPr lang="en-US" sz="6000" b="1" dirty="0"/>
          </a:p>
        </p:txBody>
      </p:sp>
    </p:spTree>
    <p:extLst>
      <p:ext uri="{BB962C8B-B14F-4D97-AF65-F5344CB8AC3E}">
        <p14:creationId xmlns:p14="http://schemas.microsoft.com/office/powerpoint/2010/main" val="168396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21368</TotalTime>
  <Words>847</Words>
  <Application>Microsoft Office PowerPoint</Application>
  <PresentationFormat>On-screen Show (4:3)</PresentationFormat>
  <Paragraphs>144</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                   EXPLOSIVES SAFETY</vt:lpstr>
      <vt:lpstr>                 HANDLING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USPACOM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CG14 IPC Safety Outbrief</dc:title>
  <dc:creator>Stephen Clarke</dc:creator>
  <cp:lastModifiedBy>Spencer CIV Mark L</cp:lastModifiedBy>
  <cp:revision>1522</cp:revision>
  <cp:lastPrinted>2015-12-24T00:24:44Z</cp:lastPrinted>
  <dcterms:created xsi:type="dcterms:W3CDTF">2010-02-12T06:46:38Z</dcterms:created>
  <dcterms:modified xsi:type="dcterms:W3CDTF">2015-12-28T17:48:34Z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000800aa100000000000010243100207f6000400038000</vt:lpwstr>
  </property>
</Properties>
</file>